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E578C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explosion val="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56D-0F46-8620-DCF4AB4DFC1C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6D-0F46-8620-DCF4AB4DFC1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56D-0F46-8620-DCF4AB4DFC1C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56D-0F46-8620-DCF4AB4DFC1C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56D-0F46-8620-DCF4AB4DFC1C}"/>
              </c:ext>
            </c:extLst>
          </c:dPt>
          <c:cat>
            <c:strRef>
              <c:f>Sheet1!$B$1:$F$1</c:f>
              <c:strCache>
                <c:ptCount val="5"/>
                <c:pt idx="0">
                  <c:v>Supercomputing</c:v>
                </c:pt>
                <c:pt idx="1">
                  <c:v>Artificial Intelligence</c:v>
                </c:pt>
                <c:pt idx="2">
                  <c:v>Cibersecurity &amp; trust</c:v>
                </c:pt>
                <c:pt idx="3">
                  <c:v>Advanced digital skills</c:v>
                </c:pt>
                <c:pt idx="4">
                  <c:v>Technology for economy &amp; society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2.7</c:v>
                </c:pt>
                <c:pt idx="1">
                  <c:v>2.5</c:v>
                </c:pt>
                <c:pt idx="2">
                  <c:v>2.0</c:v>
                </c:pt>
                <c:pt idx="3">
                  <c:v>0.7</c:v>
                </c:pt>
                <c:pt idx="4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56D-0F46-8620-DCF4AB4DF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99741-2D27-CC4C-839A-9B28D0497D84}" type="datetimeFigureOut">
              <a:rPr lang="fi-FI" smtClean="0"/>
              <a:t>19.9.18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5FA5-0247-F64A-8ECF-B8FAF2F59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26"/>
            <a:r>
              <a:rPr lang="en-GB" dirty="0"/>
              <a:t>Creative Europe </a:t>
            </a:r>
            <a:br>
              <a:rPr lang="en-GB" dirty="0"/>
            </a:br>
            <a:r>
              <a:rPr lang="en-GB" u="sng" dirty="0"/>
              <a:t>MEDIA</a:t>
            </a:r>
            <a:endParaRPr lang="en-GB" u="sng" dirty="0">
              <a:solidFill>
                <a:srgbClr val="FFFF00"/>
              </a:solidFill>
            </a:endParaRPr>
          </a:p>
          <a:p>
            <a:pPr marL="336470" indent="-336470" defTabSz="448626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Distribution of works</a:t>
            </a:r>
          </a:p>
          <a:p>
            <a:pPr marL="336470" indent="-336470" defTabSz="448626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Creation</a:t>
            </a:r>
          </a:p>
          <a:p>
            <a:endParaRPr lang="en-GB" dirty="0" smtClean="0"/>
          </a:p>
          <a:p>
            <a:r>
              <a:rPr lang="en-GB" u="sng" dirty="0" err="1" smtClean="0"/>
              <a:t>InvestEU</a:t>
            </a:r>
            <a:endParaRPr lang="en-GB" u="sng" dirty="0" smtClean="0"/>
          </a:p>
          <a:p>
            <a:r>
              <a:rPr lang="en-GB" dirty="0" smtClean="0"/>
              <a:t>Research, innovation &amp; digitisation - 11.2 EUR billion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Other programmes of note:</a:t>
            </a:r>
          </a:p>
          <a:p>
            <a:pPr marL="168234" indent="-168234">
              <a:buFont typeface="Arial" panose="020B0604020202020204" pitchFamily="34" charset="0"/>
              <a:buChar char="•"/>
            </a:pPr>
            <a:r>
              <a:rPr lang="en-GB" dirty="0" err="1" smtClean="0"/>
              <a:t>InvestEU</a:t>
            </a:r>
            <a:endParaRPr lang="en-GB" dirty="0" smtClean="0"/>
          </a:p>
          <a:p>
            <a:pPr marL="168234" indent="-168234">
              <a:buFont typeface="Arial" panose="020B0604020202020204" pitchFamily="34" charset="0"/>
              <a:buChar char="•"/>
            </a:pPr>
            <a:r>
              <a:rPr lang="en-GB" dirty="0" smtClean="0"/>
              <a:t>ERDF</a:t>
            </a:r>
          </a:p>
          <a:p>
            <a:pPr marL="168234" indent="-168234">
              <a:buFont typeface="Arial" panose="020B0604020202020204" pitchFamily="34" charset="0"/>
              <a:buChar char="•"/>
            </a:pPr>
            <a:r>
              <a:rPr lang="en-GB" dirty="0" smtClean="0"/>
              <a:t>Regional funds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9.2 Billion for the Digital Europe </a:t>
            </a:r>
            <a:r>
              <a:rPr lang="en-US" dirty="0" err="1" smtClean="0"/>
              <a:t>Programme</a:t>
            </a:r>
            <a:r>
              <a:rPr lang="en-US" dirty="0" smtClean="0"/>
              <a:t>? On what basis</a:t>
            </a:r>
            <a:r>
              <a:rPr lang="en-US" baseline="0" dirty="0" smtClean="0"/>
              <a:t> was the allocation made per pillar?</a:t>
            </a:r>
            <a:endParaRPr lang="en-US" dirty="0" smtClean="0"/>
          </a:p>
          <a:p>
            <a:endParaRPr lang="en-US" dirty="0" smtClean="0"/>
          </a:p>
          <a:p>
            <a:pPr marL="168234" indent="-168234">
              <a:buFont typeface="Arial" panose="020B0604020202020204" pitchFamily="34" charset="0"/>
              <a:buChar char="•"/>
            </a:pPr>
            <a:r>
              <a:rPr lang="en-US" dirty="0" smtClean="0"/>
              <a:t>Based on assessment of needs (following</a:t>
            </a:r>
            <a:r>
              <a:rPr lang="en-US" baseline="0" dirty="0" smtClean="0"/>
              <a:t> </a:t>
            </a:r>
            <a:r>
              <a:rPr lang="en-US" dirty="0" smtClean="0"/>
              <a:t>EU </a:t>
            </a:r>
            <a:r>
              <a:rPr lang="en-US" dirty="0" err="1" smtClean="0"/>
              <a:t>programme</a:t>
            </a:r>
            <a:r>
              <a:rPr lang="en-US" dirty="0" smtClean="0"/>
              <a:t> spending review, market analysis reports, third party investments etc. </a:t>
            </a:r>
            <a:r>
              <a:rPr lang="en-US" dirty="0" err="1" smtClean="0"/>
              <a:t>cf</a:t>
            </a:r>
            <a:r>
              <a:rPr lang="en-US" dirty="0" smtClean="0"/>
              <a:t> Impact Assessment)</a:t>
            </a:r>
          </a:p>
          <a:p>
            <a:pPr marL="616861" lvl="1" indent="-168234" defTabSz="897252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Cost of 2 </a:t>
            </a:r>
            <a:r>
              <a:rPr lang="en-US" dirty="0" err="1" smtClean="0"/>
              <a:t>exascale</a:t>
            </a:r>
            <a:r>
              <a:rPr lang="en-US" dirty="0" smtClean="0"/>
              <a:t> machines is close to €1</a:t>
            </a:r>
            <a:r>
              <a:rPr lang="en-US" baseline="0" dirty="0" smtClean="0"/>
              <a:t> billion Euro. Networking and upgrading of mid-range computers in MSs requires a similar investment. </a:t>
            </a:r>
            <a:endParaRPr lang="en-US" dirty="0" smtClean="0"/>
          </a:p>
          <a:p>
            <a:pPr marL="616861" lvl="1" indent="-168234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example o</a:t>
            </a:r>
            <a:r>
              <a:rPr lang="en-US" dirty="0" smtClean="0"/>
              <a:t>nly a fifth of companies in the EU-28 are highly </a:t>
            </a:r>
            <a:r>
              <a:rPr lang="en-US" dirty="0" err="1" smtClean="0"/>
              <a:t>digitised</a:t>
            </a:r>
            <a:r>
              <a:rPr lang="en-US" dirty="0" smtClean="0"/>
              <a:t>, with great variety across Member States.</a:t>
            </a:r>
          </a:p>
          <a:p>
            <a:pPr marL="616861" lvl="1" indent="-168234">
              <a:buFont typeface="Arial" panose="020B0604020202020204" pitchFamily="34" charset="0"/>
              <a:buChar char="•"/>
            </a:pPr>
            <a:r>
              <a:rPr lang="en-US" dirty="0" smtClean="0"/>
              <a:t>Establishing a quantum</a:t>
            </a:r>
            <a:r>
              <a:rPr lang="en-US" baseline="0" dirty="0" smtClean="0"/>
              <a:t> computing facility is a EUR 500 Million to EUR 1 billion investment. </a:t>
            </a:r>
          </a:p>
          <a:p>
            <a:pPr marL="168234" indent="-168234">
              <a:buFont typeface="Arial" panose="020B0604020202020204" pitchFamily="34" charset="0"/>
              <a:buChar char="•"/>
            </a:pPr>
            <a:r>
              <a:rPr lang="en-US" dirty="0" smtClean="0"/>
              <a:t>Modest compared with main competitors (US, China)</a:t>
            </a:r>
          </a:p>
          <a:p>
            <a:pPr marL="616861" lvl="1" indent="-168234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example total investments in HPC in the EU is at 60% of US level. </a:t>
            </a:r>
          </a:p>
          <a:p>
            <a:pPr marL="616861" lvl="1" indent="-168234">
              <a:buFont typeface="Arial" panose="020B0604020202020204" pitchFamily="34" charset="0"/>
              <a:buChar char="•"/>
            </a:pPr>
            <a:r>
              <a:rPr lang="en-US" baseline="0" dirty="0" smtClean="0"/>
              <a:t>Likewise in AI, Europe invested USD 3 to 4 billion 2016, compared with USD 8 to 12 billion in Asia and USD 15 to 23 billion in North </a:t>
            </a:r>
            <a:r>
              <a:rPr lang="en-US" baseline="0" dirty="0" err="1" smtClean="0"/>
              <a:t>Marican</a:t>
            </a:r>
            <a:r>
              <a:rPr lang="en-US" baseline="0" dirty="0" smtClean="0"/>
              <a:t>. </a:t>
            </a:r>
          </a:p>
          <a:p>
            <a:pPr marL="616861" lvl="1" indent="-168234">
              <a:buFont typeface="Arial" panose="020B0604020202020204" pitchFamily="34" charset="0"/>
              <a:buChar char="•"/>
            </a:pPr>
            <a:r>
              <a:rPr lang="en-US" baseline="0" dirty="0" smtClean="0"/>
              <a:t>In cybersecurity, While the cost of damage from cybersecurity </a:t>
            </a:r>
            <a:r>
              <a:rPr lang="en-US" baseline="0" dirty="0" err="1" smtClean="0"/>
              <a:t>attcks</a:t>
            </a:r>
            <a:r>
              <a:rPr lang="en-US" baseline="0" dirty="0" smtClean="0"/>
              <a:t> is expected to reach EUR 6 </a:t>
            </a:r>
            <a:r>
              <a:rPr lang="en-US" baseline="0" dirty="0" err="1" smtClean="0"/>
              <a:t>Tn</a:t>
            </a:r>
            <a:r>
              <a:rPr lang="en-US" baseline="0" dirty="0" smtClean="0"/>
              <a:t> in 2021, EU investment in advanced cybersecurity capacities remains modest. A recent study for the NL government estimates the total EU investments at close to 10 times less of the US investments. </a:t>
            </a:r>
          </a:p>
          <a:p>
            <a:pPr marL="616861" lvl="1" indent="-168234">
              <a:buFont typeface="Arial" panose="020B0604020202020204" pitchFamily="34" charset="0"/>
              <a:buChar char="•"/>
            </a:pPr>
            <a:r>
              <a:rPr lang="en-US" baseline="0" dirty="0" smtClean="0"/>
              <a:t>China announced a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for deploying quantum technologies with a focus on cybersecurity in the order of USD 10 Billion. </a:t>
            </a:r>
          </a:p>
          <a:p>
            <a:pPr marL="616861" lvl="1" indent="-168234">
              <a:buFont typeface="Arial" panose="020B0604020202020204" pitchFamily="34" charset="0"/>
              <a:buChar char="•"/>
            </a:pPr>
            <a:r>
              <a:rPr lang="en-US" baseline="0" dirty="0" smtClean="0"/>
              <a:t>EU investments is not only low but also highly fragmented across MS.</a:t>
            </a:r>
            <a:endParaRPr lang="en-US" dirty="0" smtClean="0"/>
          </a:p>
          <a:p>
            <a:pPr marL="168234" indent="-168234">
              <a:buFont typeface="Arial" panose="020B0604020202020204" pitchFamily="34" charset="0"/>
              <a:buChar char="•"/>
            </a:pPr>
            <a:r>
              <a:rPr lang="en-US" dirty="0" smtClean="0"/>
              <a:t>Required to meet level of ambition.</a:t>
            </a:r>
          </a:p>
          <a:p>
            <a:pPr marL="168234" indent="-168234">
              <a:buFont typeface="Arial" panose="020B0604020202020204" pitchFamily="34" charset="0"/>
              <a:buChar char="•"/>
            </a:pPr>
            <a:r>
              <a:rPr lang="en-US" dirty="0" smtClean="0"/>
              <a:t>Achievable</a:t>
            </a:r>
            <a:r>
              <a:rPr lang="en-US" baseline="0" dirty="0" smtClean="0"/>
              <a:t> only through co-investment.</a:t>
            </a:r>
            <a:endParaRPr lang="en-US" dirty="0" smtClean="0"/>
          </a:p>
          <a:p>
            <a:endParaRPr lang="en-US" dirty="0" smtClean="0"/>
          </a:p>
          <a:p>
            <a:pPr defTabSz="897252">
              <a:defRPr/>
            </a:pPr>
            <a:r>
              <a:rPr lang="en-GB" dirty="0" smtClean="0"/>
              <a:t>Legal</a:t>
            </a:r>
            <a:r>
              <a:rPr lang="en-GB" baseline="0" dirty="0" smtClean="0"/>
              <a:t> base: </a:t>
            </a:r>
          </a:p>
          <a:p>
            <a:pPr defTabSz="897252">
              <a:defRPr/>
            </a:pPr>
            <a:r>
              <a:rPr lang="en-GB" baseline="0" dirty="0" smtClean="0"/>
              <a:t>172 TFEU Trans-European networks</a:t>
            </a:r>
          </a:p>
          <a:p>
            <a:pPr defTabSz="897252">
              <a:defRPr/>
            </a:pPr>
            <a:r>
              <a:rPr lang="en-GB" baseline="0" dirty="0" smtClean="0"/>
              <a:t>173 TFEU (para 3) Industry policy – Conditions necessary for the competitiveness of the EU industry sector. </a:t>
            </a:r>
          </a:p>
          <a:p>
            <a:pPr defTabSz="897252">
              <a:defRPr/>
            </a:pPr>
            <a:endParaRPr lang="en-GB" baseline="0" dirty="0" smtClean="0"/>
          </a:p>
          <a:p>
            <a:pPr defTabSz="897252">
              <a:defRPr/>
            </a:pPr>
            <a:r>
              <a:rPr lang="en-GB" baseline="0" dirty="0" smtClean="0"/>
              <a:t>Joint Undertaking:</a:t>
            </a:r>
          </a:p>
          <a:p>
            <a:pPr defTabSz="897252">
              <a:defRPr/>
            </a:pPr>
            <a:r>
              <a:rPr lang="en-GB" baseline="0" dirty="0" smtClean="0"/>
              <a:t>187 TFEU (Regulation establishing Digital Europe programme, COM(2018)434 final. Article 15).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7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HPC – note slight</a:t>
            </a:r>
            <a:r>
              <a:rPr lang="en-GB" baseline="0" dirty="0" smtClean="0"/>
              <a:t> amendments</a:t>
            </a:r>
            <a:r>
              <a:rPr lang="en-GB" dirty="0" smtClean="0"/>
              <a:t>. </a:t>
            </a:r>
          </a:p>
          <a:p>
            <a:r>
              <a:rPr lang="en-GB" dirty="0"/>
              <a:t>Two exascale machines by 2022/2023 (at least one with European technology)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 smtClean="0"/>
              <a:t>At</a:t>
            </a:r>
            <a:r>
              <a:rPr lang="en-GB" baseline="0" dirty="0" smtClean="0"/>
              <a:t> least one post-exascale machine by 2027.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0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8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4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2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BE69-A1E3-8840-8992-67AA555E4D95}" type="datetimeFigureOut">
              <a:rPr lang="fi-FI" smtClean="0"/>
              <a:t>19.9.18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B9A38-0097-1B4D-84D6-ED81EDC0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ku.markkula@aalto.fi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laotsikko 2"/>
          <p:cNvSpPr>
            <a:spLocks noGrp="1"/>
          </p:cNvSpPr>
          <p:nvPr>
            <p:ph type="subTitle" idx="1"/>
          </p:nvPr>
        </p:nvSpPr>
        <p:spPr bwMode="auto">
          <a:xfrm>
            <a:off x="759940" y="157993"/>
            <a:ext cx="7506795" cy="192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fi-FI" sz="4000" b="1" cap="all" dirty="0" smtClean="0">
                <a:solidFill>
                  <a:schemeClr val="tx1"/>
                </a:solidFill>
              </a:rPr>
              <a:t>BSR </a:t>
            </a:r>
            <a:r>
              <a:rPr lang="fi-FI" sz="4000" b="1" cap="all" dirty="0" err="1" smtClean="0">
                <a:solidFill>
                  <a:schemeClr val="tx1"/>
                </a:solidFill>
              </a:rPr>
              <a:t>Smartup</a:t>
            </a:r>
            <a:endParaRPr lang="fi-FI" sz="4000" b="1" cap="all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4000" b="1" cap="all" dirty="0">
                <a:solidFill>
                  <a:schemeClr val="tx1"/>
                </a:solidFill>
              </a:rPr>
              <a:t>&amp;</a:t>
            </a:r>
            <a:endParaRPr lang="fi-FI" sz="4000" b="1" cap="all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4000" b="1" cap="all" dirty="0" smtClean="0">
                <a:solidFill>
                  <a:schemeClr val="tx1"/>
                </a:solidFill>
              </a:rPr>
              <a:t>EU </a:t>
            </a:r>
            <a:r>
              <a:rPr lang="fi-FI" sz="4000" b="1" cap="all" dirty="0">
                <a:solidFill>
                  <a:schemeClr val="tx1"/>
                </a:solidFill>
              </a:rPr>
              <a:t>DIGITAL EUROPE </a:t>
            </a:r>
            <a:endParaRPr lang="fi-FI" sz="4000" b="1" cap="all" dirty="0" smtClean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4098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84" y="3503613"/>
            <a:ext cx="2949819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76251" y="4510088"/>
            <a:ext cx="5596303" cy="2417062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  <a:ea typeface="Simsun (Founder Extended)" charset="0"/>
                <a:cs typeface="Calibri"/>
              </a:rPr>
              <a:t>Markku Markkula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Simsun (Founder Extended)" charset="0"/>
                <a:cs typeface="Calibri"/>
              </a:rPr>
              <a:t/>
            </a:r>
            <a:br>
              <a:rPr lang="en-GB" sz="2000" dirty="0">
                <a:solidFill>
                  <a:prstClr val="black"/>
                </a:solidFill>
                <a:latin typeface="Calibri"/>
                <a:ea typeface="Simsun (Founder Extended)" charset="0"/>
                <a:cs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First Vice-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ea typeface="Simsun (Founder Extended)" charset="0"/>
                <a:cs typeface="Calibri"/>
              </a:rPr>
              <a:t>President of the EU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Committee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of the Regions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CoR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COR RAPPORTEUR ON DIGITAL EUROPE</a:t>
            </a:r>
            <a:endParaRPr lang="en-US" sz="2400" b="1" dirty="0">
              <a:solidFill>
                <a:prstClr val="black"/>
              </a:solidFill>
              <a:latin typeface="Calibri"/>
              <a:ea typeface="ＭＳ Ｐゴシック" charset="-128"/>
              <a:cs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Chair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 the Espoo City Board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President of the Helsinki Region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Calibri"/>
                <a:hlinkClick r:id="rId3"/>
              </a:rPr>
              <a:t>markku.markkula@aalto.fi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4100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t="13861"/>
          <a:stretch>
            <a:fillRect/>
          </a:stretch>
        </p:blipFill>
        <p:spPr bwMode="auto">
          <a:xfrm>
            <a:off x="6479915" y="1980184"/>
            <a:ext cx="1993469" cy="16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127218" y="3559691"/>
            <a:ext cx="4166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Tallinn 19</a:t>
            </a:r>
            <a:r>
              <a:rPr lang="en-US" sz="2800" b="1" dirty="0"/>
              <a:t> </a:t>
            </a:r>
            <a:r>
              <a:rPr lang="en-US" sz="2800" b="1" dirty="0" smtClean="0"/>
              <a:t>September </a:t>
            </a:r>
            <a:r>
              <a:rPr lang="en-US" sz="2800" b="1" dirty="0" smtClean="0"/>
              <a:t>2018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310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A Few Key Messages </a:t>
            </a:r>
            <a:br>
              <a:rPr lang="en-GB" sz="2800" b="1" dirty="0" smtClean="0"/>
            </a:br>
            <a:r>
              <a:rPr lang="en-GB" sz="2800" b="1" dirty="0" smtClean="0"/>
              <a:t>by </a:t>
            </a:r>
            <a:r>
              <a:rPr lang="en-GB" sz="2800" b="1" dirty="0"/>
              <a:t>the European Committee of the Regions </a:t>
            </a:r>
            <a:r>
              <a:rPr lang="en-GB" sz="2800" b="1" dirty="0" smtClean="0"/>
              <a:t>CoR</a:t>
            </a:r>
            <a:r>
              <a:rPr lang="fi-FI" sz="2800" b="1" dirty="0"/>
              <a:t/>
            </a:r>
            <a:br>
              <a:rPr lang="fi-FI" sz="2800" b="1" dirty="0"/>
            </a:br>
            <a:endParaRPr lang="en-US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232" y="1337263"/>
            <a:ext cx="9144000" cy="5189190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9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000" dirty="0" smtClean="0"/>
              <a:t>Our </a:t>
            </a:r>
            <a:r>
              <a:rPr lang="en-US" sz="2000" dirty="0"/>
              <a:t>leadership and management practices need to </a:t>
            </a:r>
            <a:r>
              <a:rPr lang="en-US" sz="2000" b="1" dirty="0"/>
              <a:t>focus more on social and societal Innovation and research to be better linked to policy making by regions and cities</a:t>
            </a:r>
            <a:r>
              <a:rPr lang="en-US" sz="2000" dirty="0" smtClean="0"/>
              <a:t>.</a:t>
            </a:r>
            <a:endParaRPr lang="fi-FI" sz="2000" dirty="0"/>
          </a:p>
          <a:p>
            <a:pPr marL="514350" lvl="0" indent="-514350">
              <a:lnSpc>
                <a:spcPct val="9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000" dirty="0"/>
              <a:t>In the regions, </a:t>
            </a:r>
            <a:r>
              <a:rPr lang="en-US" sz="2000" b="1" dirty="0"/>
              <a:t>better science-society dialogue </a:t>
            </a:r>
            <a:r>
              <a:rPr lang="en-US" sz="2000" dirty="0"/>
              <a:t>is needed in order to support the open society development</a:t>
            </a:r>
            <a:r>
              <a:rPr lang="en-US" sz="2000" dirty="0" smtClean="0"/>
              <a:t>.</a:t>
            </a:r>
            <a:endParaRPr lang="fi-FI" sz="2000" dirty="0"/>
          </a:p>
          <a:p>
            <a:pPr marL="514350" lvl="0" indent="-514350">
              <a:lnSpc>
                <a:spcPct val="9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000" b="1" dirty="0"/>
              <a:t>Systemic networking, collaboration and multi-level governance in supporting the use of research knowledge and digitalization </a:t>
            </a:r>
            <a:r>
              <a:rPr lang="en-US" sz="2000" dirty="0"/>
              <a:t>are vital for the success of sustainable growth and jobs</a:t>
            </a:r>
            <a:r>
              <a:rPr lang="en-US" sz="2000" b="1" dirty="0"/>
              <a:t> </a:t>
            </a:r>
            <a:r>
              <a:rPr lang="en-US" sz="2000" dirty="0"/>
              <a:t>creation in Europe</a:t>
            </a:r>
            <a:r>
              <a:rPr lang="en-US" sz="2000" b="1" dirty="0" smtClean="0"/>
              <a:t>.</a:t>
            </a:r>
            <a:endParaRPr lang="fi-FI" sz="2000" dirty="0"/>
          </a:p>
          <a:p>
            <a:pPr marL="514350" lvl="0" indent="-514350">
              <a:lnSpc>
                <a:spcPct val="9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000" b="1" dirty="0"/>
              <a:t>Digital platforms</a:t>
            </a:r>
            <a:r>
              <a:rPr lang="en-US" sz="2000" dirty="0"/>
              <a:t> are a necessary new tool for </a:t>
            </a:r>
            <a:r>
              <a:rPr lang="en-US" sz="2000" b="1" dirty="0"/>
              <a:t>interaction</a:t>
            </a:r>
            <a:r>
              <a:rPr lang="en-US" sz="2000" dirty="0"/>
              <a:t>, </a:t>
            </a:r>
            <a:r>
              <a:rPr lang="en-US" sz="2000" b="1" dirty="0"/>
              <a:t>effective bench-learning and interaction</a:t>
            </a:r>
            <a:r>
              <a:rPr lang="en-US" sz="2000" dirty="0"/>
              <a:t> to create synergies between different financing instruments to speed-up scaling of new innovations and practical change processes</a:t>
            </a:r>
            <a:r>
              <a:rPr lang="en-US" sz="2000" dirty="0" smtClean="0"/>
              <a:t>.</a:t>
            </a:r>
            <a:endParaRPr lang="fi-FI" sz="2000" dirty="0"/>
          </a:p>
          <a:p>
            <a:pPr marL="514350" lvl="0" indent="-514350">
              <a:lnSpc>
                <a:spcPct val="9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000" dirty="0"/>
              <a:t>These </a:t>
            </a:r>
            <a:r>
              <a:rPr lang="en-US" sz="2000" b="1" dirty="0"/>
              <a:t>platforms should be co-created </a:t>
            </a:r>
            <a:r>
              <a:rPr lang="en-US" sz="2000" dirty="0"/>
              <a:t>through public-private-people partnership.</a:t>
            </a:r>
            <a:r>
              <a:rPr lang="en-US" sz="2000" b="1" dirty="0"/>
              <a:t> Regions and cities</a:t>
            </a:r>
            <a:r>
              <a:rPr lang="en-US" sz="2000" dirty="0"/>
              <a:t> need </a:t>
            </a:r>
            <a:r>
              <a:rPr lang="en-US" sz="2000" b="1" dirty="0"/>
              <a:t>to attract more companies </a:t>
            </a:r>
            <a:r>
              <a:rPr lang="en-US" sz="2000" dirty="0"/>
              <a:t>for wider scalability and impact. </a:t>
            </a:r>
            <a:endParaRPr lang="fi-FI" sz="2000" dirty="0"/>
          </a:p>
          <a:p>
            <a:pPr marL="514350" indent="-514350">
              <a:lnSpc>
                <a:spcPct val="9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000" dirty="0"/>
              <a:t>Finally</a:t>
            </a:r>
            <a:r>
              <a:rPr lang="en-US" sz="2000" dirty="0" smtClean="0"/>
              <a:t>, </a:t>
            </a:r>
            <a:r>
              <a:rPr lang="en-US" sz="2000" dirty="0"/>
              <a:t>most importantly: we need a </a:t>
            </a:r>
            <a:r>
              <a:rPr lang="en-US" sz="2000" b="1" dirty="0"/>
              <a:t>new entrepreneurial mindset </a:t>
            </a:r>
            <a:r>
              <a:rPr lang="en-US" sz="2000" b="1" dirty="0" smtClean="0"/>
              <a:t>everywhere</a:t>
            </a:r>
            <a:r>
              <a:rPr lang="fi-FI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54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716016" y="4927422"/>
            <a:ext cx="4248472" cy="877842"/>
          </a:xfrm>
          <a:prstGeom prst="roundRect">
            <a:avLst/>
          </a:prstGeom>
          <a:solidFill>
            <a:srgbClr val="009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u="sng" dirty="0">
              <a:solidFill>
                <a:srgbClr val="FFFF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tx1"/>
                </a:solidFill>
              </a:rPr>
              <a:t>Invest EU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u="sng" dirty="0">
                <a:solidFill>
                  <a:schemeClr val="tx1"/>
                </a:solidFill>
              </a:rPr>
              <a:t>Research, innovation &amp; digitisation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u="sng" dirty="0">
              <a:solidFill>
                <a:srgbClr val="FFFF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u="sng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89" y="116632"/>
            <a:ext cx="7427168" cy="552975"/>
          </a:xfrm>
        </p:spPr>
        <p:txBody>
          <a:bodyPr>
            <a:normAutofit/>
          </a:bodyPr>
          <a:lstStyle/>
          <a:p>
            <a:pPr algn="ctr"/>
            <a:r>
              <a:rPr lang="en-GB" sz="2800" b="1" kern="1200" cap="all" dirty="0">
                <a:solidFill>
                  <a:srgbClr val="0E4194"/>
                </a:solidFill>
              </a:rPr>
              <a:t>Digital in the</a:t>
            </a:r>
            <a:r>
              <a:rPr lang="et-EE" sz="2800" b="1" kern="1200" cap="all" dirty="0">
                <a:solidFill>
                  <a:srgbClr val="0E4194"/>
                </a:solidFill>
              </a:rPr>
              <a:t> </a:t>
            </a:r>
            <a:r>
              <a:rPr lang="en-GB" sz="2800" b="1" kern="1200" cap="all" dirty="0">
                <a:solidFill>
                  <a:srgbClr val="0E4194"/>
                </a:solidFill>
              </a:rPr>
              <a:t>next MFF: overview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764704"/>
            <a:ext cx="4248472" cy="3024336"/>
          </a:xfrm>
          <a:prstGeom prst="roundRect">
            <a:avLst/>
          </a:prstGeom>
          <a:solidFill>
            <a:srgbClr val="3E6F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</a:rPr>
              <a:t>Digital </a:t>
            </a:r>
            <a:r>
              <a:rPr lang="en-GB" sz="2000" dirty="0" smtClean="0">
                <a:solidFill>
                  <a:schemeClr val="tx1"/>
                </a:solidFill>
              </a:rPr>
              <a:t>Europe: 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u="sng" dirty="0" smtClean="0">
                <a:solidFill>
                  <a:schemeClr val="tx1"/>
                </a:solidFill>
              </a:rPr>
              <a:t>Capacities &amp; roll out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000" b="0" dirty="0" smtClean="0"/>
          </a:p>
          <a:p>
            <a:pPr marL="342900" indent="-342900" defTabSz="4572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 smtClean="0"/>
              <a:t>High </a:t>
            </a:r>
            <a:r>
              <a:rPr lang="en-GB" sz="1600" b="0" dirty="0"/>
              <a:t>Performance Computing (HPC)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/>
              <a:t>Artificial Intelligence (AI)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/>
              <a:t>Cybersecurity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/>
              <a:t>Advanced digital skills 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b="0" dirty="0"/>
              <a:t>Digital </a:t>
            </a:r>
            <a:r>
              <a:rPr lang="en-GB" sz="1600" b="0" dirty="0" smtClean="0"/>
              <a:t>transformation and interoperability</a:t>
            </a:r>
            <a:endParaRPr lang="en-GB" sz="16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/>
          </a:p>
        </p:txBody>
      </p:sp>
      <p:sp>
        <p:nvSpPr>
          <p:cNvPr id="7" name="Rounded Rectangle 6"/>
          <p:cNvSpPr/>
          <p:nvPr/>
        </p:nvSpPr>
        <p:spPr>
          <a:xfrm>
            <a:off x="4716016" y="764704"/>
            <a:ext cx="4248472" cy="3024336"/>
          </a:xfrm>
          <a:prstGeom prst="roundRect">
            <a:avLst/>
          </a:prstGeom>
          <a:solidFill>
            <a:srgbClr val="009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Digital in</a:t>
            </a:r>
            <a:r>
              <a:rPr lang="et-EE" sz="2000" dirty="0">
                <a:solidFill>
                  <a:schemeClr val="tx1"/>
                </a:solidFill>
              </a:rPr>
              <a:t> </a:t>
            </a:r>
            <a:r>
              <a:rPr lang="et-EE" sz="2000" dirty="0" err="1" smtClean="0">
                <a:solidFill>
                  <a:schemeClr val="tx1"/>
                </a:solidFill>
              </a:rPr>
              <a:t>Horizon</a:t>
            </a:r>
            <a:r>
              <a:rPr lang="en-GB" sz="2000" dirty="0" smtClean="0">
                <a:solidFill>
                  <a:schemeClr val="tx1"/>
                </a:solidFill>
              </a:rPr>
              <a:t> Europe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u="sng" dirty="0" smtClean="0">
                <a:solidFill>
                  <a:schemeClr val="tx1"/>
                </a:solidFill>
              </a:rPr>
              <a:t>R&amp;D&amp;I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900" b="0" dirty="0" smtClean="0"/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0" dirty="0" smtClean="0"/>
              <a:t>Digital under "global challenges" 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u="sng" dirty="0" smtClean="0"/>
              <a:t>Digital and industry cluster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dirty="0" smtClean="0"/>
              <a:t>Digital in other clusters</a:t>
            </a:r>
            <a:r>
              <a:rPr lang="et-EE" sz="1400" b="0" dirty="0" smtClean="0"/>
              <a:t> - </a:t>
            </a:r>
            <a:r>
              <a:rPr lang="en-GB" sz="1400" b="0" dirty="0" smtClean="0"/>
              <a:t>health, mobility, energy, environment,..</a:t>
            </a:r>
          </a:p>
          <a:p>
            <a:pPr marL="0" lvl="1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0" dirty="0" smtClean="0"/>
              <a:t>2. Open Innovation</a:t>
            </a:r>
            <a:endParaRPr lang="en-GB" sz="1600" b="0" dirty="0"/>
          </a:p>
          <a:p>
            <a:pPr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GB" sz="1600" b="0" dirty="0" smtClean="0"/>
              <a:t>3.    Research Infra under Open Science</a:t>
            </a:r>
            <a:endParaRPr lang="et-EE" sz="1600" b="0" dirty="0" smtClean="0"/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BE" sz="1600" b="0" u="sng" dirty="0" smtClean="0"/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1600" b="0" u="sng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179512" y="4005064"/>
            <a:ext cx="4248472" cy="2736304"/>
          </a:xfrm>
          <a:prstGeom prst="roundRect">
            <a:avLst/>
          </a:prstGeom>
          <a:solidFill>
            <a:srgbClr val="009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600"/>
              </a:spcBef>
              <a:spcAft>
                <a:spcPts val="0"/>
              </a:spcAft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Connecting Europe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Facility - Digital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u="sng" dirty="0">
                <a:solidFill>
                  <a:srgbClr val="FFC000"/>
                </a:solidFill>
              </a:rPr>
              <a:t>Connectivity</a:t>
            </a:r>
            <a:endParaRPr lang="et-EE" sz="1800" u="sng" dirty="0">
              <a:solidFill>
                <a:srgbClr val="FFC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t-EE" sz="1400" u="sng" dirty="0">
              <a:solidFill>
                <a:srgbClr val="FFFF00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bg1"/>
                </a:solidFill>
              </a:rPr>
              <a:t>5G roll out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bg1"/>
                </a:solidFill>
              </a:rPr>
              <a:t>BB 4EU, Connecting communities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bg1"/>
                </a:solidFill>
              </a:rPr>
              <a:t>Synergies with Transport /Energy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chemeClr val="bg1"/>
                </a:solidFill>
              </a:rPr>
              <a:t> </a:t>
            </a:r>
            <a:endParaRPr lang="et-EE" sz="1800" b="0" dirty="0" smtClean="0">
              <a:solidFill>
                <a:schemeClr val="bg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6015" y="3973459"/>
            <a:ext cx="4213865" cy="895701"/>
          </a:xfrm>
          <a:prstGeom prst="roundRect">
            <a:avLst/>
          </a:prstGeom>
          <a:solidFill>
            <a:srgbClr val="009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tx1"/>
                </a:solidFill>
              </a:rPr>
              <a:t>Creative Europe              , 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u="sng" dirty="0" smtClean="0">
                <a:solidFill>
                  <a:schemeClr val="tx1"/>
                </a:solidFill>
              </a:rPr>
              <a:t>MEDIA</a:t>
            </a:r>
            <a:endParaRPr lang="en-GB" sz="1800" u="sng" dirty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u="sng" dirty="0">
              <a:solidFill>
                <a:srgbClr val="FFFF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u="sng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3212976"/>
            <a:ext cx="151712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9FBA"/>
                </a:solidFill>
              </a:rPr>
              <a:t>€</a:t>
            </a:r>
            <a:r>
              <a:rPr lang="en-GB" sz="1600" dirty="0" smtClean="0">
                <a:solidFill>
                  <a:srgbClr val="009FBA"/>
                </a:solidFill>
              </a:rPr>
              <a:t>9.2 billion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372" y="6330806"/>
            <a:ext cx="151296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9FBA"/>
                </a:solidFill>
              </a:rPr>
              <a:t>€</a:t>
            </a:r>
            <a:r>
              <a:rPr lang="en-GB" sz="1600" dirty="0" smtClean="0">
                <a:solidFill>
                  <a:srgbClr val="009FBA"/>
                </a:solidFill>
              </a:rPr>
              <a:t>3 billion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8304" y="4149080"/>
            <a:ext cx="165618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9FBA"/>
                </a:solidFill>
              </a:rPr>
              <a:t>€</a:t>
            </a:r>
            <a:r>
              <a:rPr lang="en-GB" sz="1600" dirty="0" smtClean="0">
                <a:solidFill>
                  <a:srgbClr val="009FBA"/>
                </a:solidFill>
              </a:rPr>
              <a:t>1.1 billion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4139952" y="2132856"/>
            <a:ext cx="864096" cy="453534"/>
          </a:xfrm>
          <a:prstGeom prst="leftRightArrow">
            <a:avLst/>
          </a:prstGeom>
          <a:solidFill>
            <a:srgbClr val="FFE575"/>
          </a:solidFill>
          <a:ln>
            <a:solidFill>
              <a:srgbClr val="0E41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4139952" y="5132703"/>
            <a:ext cx="864096" cy="453534"/>
          </a:xfrm>
          <a:prstGeom prst="leftRightArrow">
            <a:avLst/>
          </a:prstGeom>
          <a:solidFill>
            <a:srgbClr val="FFE575"/>
          </a:solidFill>
          <a:ln>
            <a:solidFill>
              <a:srgbClr val="0E41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5400000">
            <a:off x="1830324" y="3639655"/>
            <a:ext cx="802831" cy="504056"/>
          </a:xfrm>
          <a:prstGeom prst="leftRightArrow">
            <a:avLst/>
          </a:prstGeom>
          <a:solidFill>
            <a:srgbClr val="FFE575"/>
          </a:solidFill>
          <a:ln>
            <a:solidFill>
              <a:srgbClr val="0E41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 rot="5400000">
            <a:off x="6438836" y="3506380"/>
            <a:ext cx="802831" cy="504056"/>
          </a:xfrm>
          <a:prstGeom prst="leftRightArrow">
            <a:avLst/>
          </a:prstGeom>
          <a:solidFill>
            <a:srgbClr val="FFE575"/>
          </a:solidFill>
          <a:ln>
            <a:solidFill>
              <a:srgbClr val="0E41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2125316">
            <a:off x="3833337" y="3618115"/>
            <a:ext cx="1462076" cy="453534"/>
          </a:xfrm>
          <a:prstGeom prst="leftRightArrow">
            <a:avLst/>
          </a:prstGeom>
          <a:solidFill>
            <a:srgbClr val="FFE575"/>
          </a:solidFill>
          <a:ln>
            <a:solidFill>
              <a:srgbClr val="0E41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9125957">
            <a:off x="3820111" y="3638597"/>
            <a:ext cx="1462076" cy="453534"/>
          </a:xfrm>
          <a:prstGeom prst="leftRightArrow">
            <a:avLst/>
          </a:prstGeom>
          <a:solidFill>
            <a:srgbClr val="FFE575"/>
          </a:solidFill>
          <a:ln>
            <a:solidFill>
              <a:srgbClr val="0E41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10438" y="5863526"/>
            <a:ext cx="4248472" cy="877842"/>
          </a:xfrm>
          <a:prstGeom prst="roundRect">
            <a:avLst/>
          </a:prstGeom>
          <a:solidFill>
            <a:srgbClr val="009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u="sng" dirty="0">
              <a:solidFill>
                <a:srgbClr val="FFFF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tx1"/>
                </a:solidFill>
              </a:rPr>
              <a:t>ERDF/ Cohesion Fund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u="sng" dirty="0">
              <a:solidFill>
                <a:srgbClr val="FFFF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9" y="692696"/>
            <a:ext cx="8171988" cy="6128992"/>
          </a:xfrm>
          <a:prstGeom prst="rect">
            <a:avLst/>
          </a:prstGeom>
        </p:spPr>
      </p:pic>
      <p:sp>
        <p:nvSpPr>
          <p:cNvPr id="8" name="Rectangle"/>
          <p:cNvSpPr/>
          <p:nvPr/>
        </p:nvSpPr>
        <p:spPr>
          <a:xfrm>
            <a:off x="6028879" y="3030949"/>
            <a:ext cx="1328307" cy="497591"/>
          </a:xfrm>
          <a:prstGeom prst="rect">
            <a:avLst/>
          </a:prstGeom>
          <a:solidFill>
            <a:schemeClr val="accent6">
              <a:lumOff val="-6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/>
        </p:nvSpPr>
        <p:spPr>
          <a:xfrm>
            <a:off x="6028879" y="2613040"/>
            <a:ext cx="2143521" cy="497591"/>
          </a:xfrm>
          <a:prstGeom prst="rect">
            <a:avLst/>
          </a:prstGeom>
          <a:solidFill>
            <a:schemeClr val="accent6">
              <a:lumOff val="-6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€ 9.2 billion…"/>
          <p:cNvSpPr txBox="1"/>
          <p:nvPr/>
        </p:nvSpPr>
        <p:spPr>
          <a:xfrm>
            <a:off x="6034497" y="2634039"/>
            <a:ext cx="2051201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EC Square Sans Cond Pro"/>
                <a:ea typeface="EC Square Sans Cond Pro"/>
                <a:cs typeface="EC Square Sans Cond Pro"/>
                <a:sym typeface="EC Square Sans Cond Pro"/>
              </a:defRPr>
            </a:pPr>
            <a:r>
              <a:rPr sz="3200" dirty="0" smtClean="0">
                <a:latin typeface="+mn-lt"/>
              </a:rPr>
              <a:t>€</a:t>
            </a:r>
            <a:r>
              <a:rPr sz="3200" b="1" dirty="0" smtClean="0">
                <a:latin typeface="+mn-lt"/>
              </a:rPr>
              <a:t>9.2 </a:t>
            </a:r>
            <a:r>
              <a:rPr sz="3200" dirty="0">
                <a:latin typeface="+mn-lt"/>
              </a:rPr>
              <a:t>billion</a:t>
            </a:r>
          </a:p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EC Square Sans Cond Pro"/>
                <a:ea typeface="EC Square Sans Cond Pro"/>
                <a:cs typeface="EC Square Sans Cond Pro"/>
                <a:sym typeface="EC Square Sans Cond Pro"/>
              </a:defRPr>
            </a:pPr>
            <a:r>
              <a:rPr sz="3200" dirty="0">
                <a:latin typeface="+mn-lt"/>
              </a:rPr>
              <a:t>in total</a:t>
            </a:r>
          </a:p>
        </p:txBody>
      </p:sp>
      <p:graphicFrame>
        <p:nvGraphicFramePr>
          <p:cNvPr id="11" name="2D Pie Chart"/>
          <p:cNvGraphicFramePr/>
          <p:nvPr>
            <p:extLst>
              <p:ext uri="{D42A27DB-BD31-4B8C-83A1-F6EECF244321}">
                <p14:modId xmlns:p14="http://schemas.microsoft.com/office/powerpoint/2010/main" val="2834061824"/>
              </p:ext>
            </p:extLst>
          </p:nvPr>
        </p:nvGraphicFramePr>
        <p:xfrm>
          <a:off x="2594776" y="2984538"/>
          <a:ext cx="2888763" cy="288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High performance…"/>
          <p:cNvSpPr txBox="1"/>
          <p:nvPr/>
        </p:nvSpPr>
        <p:spPr>
          <a:xfrm>
            <a:off x="5436096" y="3717032"/>
            <a:ext cx="2640542" cy="72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dirty="0">
                <a:solidFill>
                  <a:srgbClr val="FF0000"/>
                </a:solidFill>
              </a:rPr>
              <a:t>High performance </a:t>
            </a:r>
          </a:p>
          <a:p>
            <a:pPr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dirty="0">
                <a:solidFill>
                  <a:srgbClr val="FF0000"/>
                </a:solidFill>
              </a:rPr>
              <a:t>computing</a:t>
            </a:r>
          </a:p>
        </p:txBody>
      </p:sp>
      <p:pic>
        <p:nvPicPr>
          <p:cNvPr id="13" name="MFF Digital Transformation (CEF) Factsheet 20180604 1050.png" descr="MFF Digital Transformation (CEF) Factsheet 20180604 1050.png"/>
          <p:cNvPicPr>
            <a:picLocks noChangeAspect="1"/>
          </p:cNvPicPr>
          <p:nvPr/>
        </p:nvPicPr>
        <p:blipFill>
          <a:blip r:embed="rId5">
            <a:extLst/>
          </a:blip>
          <a:srcRect l="8632" t="80192" r="78469" b="10684"/>
          <a:stretch>
            <a:fillRect/>
          </a:stretch>
        </p:blipFill>
        <p:spPr>
          <a:xfrm>
            <a:off x="4669782" y="3765546"/>
            <a:ext cx="378616" cy="3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2F578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15" name="MFF Digital Transformation (CEF) Factsheet 20180604 1050.png" descr="MFF Digital Transformation (CEF) Factsheet 20180604 1050.png"/>
          <p:cNvPicPr>
            <a:picLocks noChangeAspect="1"/>
          </p:cNvPicPr>
          <p:nvPr/>
        </p:nvPicPr>
        <p:blipFill>
          <a:blip r:embed="rId5">
            <a:extLst/>
          </a:blip>
          <a:srcRect l="44396" t="80513" r="44396" b="11559"/>
          <a:stretch>
            <a:fillRect/>
          </a:stretch>
        </p:blipFill>
        <p:spPr>
          <a:xfrm>
            <a:off x="2918500" y="4509808"/>
            <a:ext cx="378616" cy="3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chemeClr val="accent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16" name="MFF Digital Transformation (CEF) Factsheet 20180604 1050.png" descr="MFF Digital Transformation (CEF) Factsheet 20180604 1050.png"/>
          <p:cNvPicPr>
            <a:picLocks noChangeAspect="1"/>
          </p:cNvPicPr>
          <p:nvPr/>
        </p:nvPicPr>
        <p:blipFill>
          <a:blip r:embed="rId5">
            <a:extLst/>
          </a:blip>
          <a:srcRect l="61878" t="80831" r="26915" b="11242"/>
          <a:stretch>
            <a:fillRect/>
          </a:stretch>
        </p:blipFill>
        <p:spPr>
          <a:xfrm>
            <a:off x="2918500" y="3608332"/>
            <a:ext cx="378616" cy="3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BC2D3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17" name="MFF Digital Transformation (CEF) Factsheet 20180604 1050.png" descr="MFF Digital Transformation (CEF) Factsheet 20180604 1050.png"/>
          <p:cNvPicPr>
            <a:picLocks noChangeAspect="1"/>
          </p:cNvPicPr>
          <p:nvPr/>
        </p:nvPicPr>
        <p:blipFill>
          <a:blip r:embed="rId5">
            <a:extLst/>
          </a:blip>
          <a:srcRect l="81148" t="80508" r="9435" b="12831"/>
          <a:stretch>
            <a:fillRect/>
          </a:stretch>
        </p:blipFill>
        <p:spPr>
          <a:xfrm>
            <a:off x="3504578" y="3196326"/>
            <a:ext cx="378616" cy="3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25400">
            <a:solidFill>
              <a:srgbClr val="6F3D79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8" name="Artificial…"/>
          <p:cNvSpPr txBox="1"/>
          <p:nvPr/>
        </p:nvSpPr>
        <p:spPr>
          <a:xfrm>
            <a:off x="5364088" y="4941168"/>
            <a:ext cx="1696430" cy="72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dirty="0">
                <a:solidFill>
                  <a:srgbClr val="FF0000"/>
                </a:solidFill>
              </a:rPr>
              <a:t>Artificial</a:t>
            </a:r>
          </a:p>
          <a:p>
            <a:pPr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dirty="0">
                <a:solidFill>
                  <a:srgbClr val="FF0000"/>
                </a:solidFill>
              </a:rPr>
              <a:t>intelligence</a:t>
            </a:r>
          </a:p>
        </p:txBody>
      </p:sp>
      <p:sp>
        <p:nvSpPr>
          <p:cNvPr id="19" name="Cybersecurity…"/>
          <p:cNvSpPr txBox="1"/>
          <p:nvPr/>
        </p:nvSpPr>
        <p:spPr>
          <a:xfrm>
            <a:off x="421377" y="4509120"/>
            <a:ext cx="2057500" cy="72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dirty="0">
                <a:solidFill>
                  <a:srgbClr val="FF0000"/>
                </a:solidFill>
              </a:rPr>
              <a:t>Cybersecurity</a:t>
            </a:r>
          </a:p>
          <a:p>
            <a:pPr algn="r"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dirty="0">
                <a:solidFill>
                  <a:srgbClr val="FF0000"/>
                </a:solidFill>
                <a:latin typeface="ECSquareSansPro-Regular"/>
                <a:ea typeface="ECSquareSansPro-Regular"/>
                <a:cs typeface="ECSquareSansPro-Regular"/>
                <a:sym typeface="ECSquareSansPro-Regular"/>
              </a:rPr>
              <a:t>&amp;</a:t>
            </a:r>
            <a:r>
              <a:rPr dirty="0">
                <a:solidFill>
                  <a:srgbClr val="FF0000"/>
                </a:solidFill>
              </a:rPr>
              <a:t> trust</a:t>
            </a:r>
          </a:p>
        </p:txBody>
      </p:sp>
      <p:sp>
        <p:nvSpPr>
          <p:cNvPr id="20" name="Advanced…"/>
          <p:cNvSpPr txBox="1"/>
          <p:nvPr/>
        </p:nvSpPr>
        <p:spPr>
          <a:xfrm>
            <a:off x="930689" y="2902602"/>
            <a:ext cx="1802723" cy="72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dirty="0" smtClean="0">
                <a:solidFill>
                  <a:srgbClr val="FF0000"/>
                </a:solidFill>
              </a:rPr>
              <a:t>Advanced</a:t>
            </a:r>
            <a:endParaRPr dirty="0">
              <a:solidFill>
                <a:srgbClr val="FF0000"/>
              </a:solidFill>
            </a:endParaRPr>
          </a:p>
          <a:p>
            <a:pPr algn="r"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digital </a:t>
            </a:r>
            <a:r>
              <a:rPr dirty="0">
                <a:solidFill>
                  <a:srgbClr val="FF0000"/>
                </a:solidFill>
              </a:rPr>
              <a:t>skills</a:t>
            </a:r>
          </a:p>
        </p:txBody>
      </p:sp>
      <p:sp>
        <p:nvSpPr>
          <p:cNvPr id="21" name="Digital transformation…"/>
          <p:cNvSpPr txBox="1"/>
          <p:nvPr/>
        </p:nvSpPr>
        <p:spPr>
          <a:xfrm>
            <a:off x="2555776" y="1988840"/>
            <a:ext cx="3088344" cy="695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sz="2400" dirty="0">
                <a:solidFill>
                  <a:srgbClr val="FF0000"/>
                </a:solidFill>
              </a:rPr>
              <a:t>Digital transformation </a:t>
            </a:r>
          </a:p>
          <a:p>
            <a:pPr>
              <a:lnSpc>
                <a:spcPct val="80000"/>
              </a:lnSpc>
              <a:defRPr sz="2500" b="0">
                <a:solidFill>
                  <a:schemeClr val="accent6">
                    <a:lumOff val="-6352"/>
                  </a:schemeClr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sz="2400" dirty="0">
                <a:solidFill>
                  <a:srgbClr val="FF0000"/>
                </a:solidFill>
                <a:latin typeface="ECSquareSansPro-Regular"/>
                <a:ea typeface="ECSquareSansPro-Regular"/>
                <a:cs typeface="ECSquareSansPro-Regular"/>
                <a:sym typeface="ECSquareSansPro-Regular"/>
              </a:rPr>
              <a:t>&amp;</a:t>
            </a:r>
            <a:r>
              <a:rPr sz="2400" dirty="0">
                <a:solidFill>
                  <a:srgbClr val="FF0000"/>
                </a:solidFill>
              </a:rPr>
              <a:t> Interoperability</a:t>
            </a:r>
          </a:p>
        </p:txBody>
      </p:sp>
      <p:sp>
        <p:nvSpPr>
          <p:cNvPr id="22" name="2.7 € billion"/>
          <p:cNvSpPr txBox="1"/>
          <p:nvPr/>
        </p:nvSpPr>
        <p:spPr>
          <a:xfrm>
            <a:off x="5508104" y="4437112"/>
            <a:ext cx="127391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000" b="0">
                <a:solidFill>
                  <a:srgbClr val="2F578B"/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lang="en-GB"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€</a:t>
            </a:r>
            <a:r>
              <a:rPr b="1" dirty="0" smtClean="0">
                <a:solidFill>
                  <a:srgbClr val="000000"/>
                </a:solidFill>
                <a:latin typeface="+mj-lt"/>
              </a:rPr>
              <a:t>2.7 </a:t>
            </a:r>
            <a:r>
              <a:rPr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billion</a:t>
            </a:r>
            <a:endParaRPr b="1" dirty="0">
              <a:solidFill>
                <a:srgbClr val="000000"/>
              </a:solidFill>
              <a:latin typeface="+mj-lt"/>
              <a:ea typeface="ECSquareSansPro-Regular"/>
              <a:cs typeface="ECSquareSansPro-Regular"/>
              <a:sym typeface="ECSquareSansPro-Regular"/>
            </a:endParaRPr>
          </a:p>
        </p:txBody>
      </p:sp>
      <p:sp>
        <p:nvSpPr>
          <p:cNvPr id="23" name="2.5 € billion"/>
          <p:cNvSpPr txBox="1"/>
          <p:nvPr/>
        </p:nvSpPr>
        <p:spPr>
          <a:xfrm>
            <a:off x="5364088" y="5661248"/>
            <a:ext cx="127391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000" b="0">
                <a:solidFill>
                  <a:srgbClr val="5D9649"/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lang="en-GB"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€</a:t>
            </a:r>
            <a:r>
              <a:rPr b="1" dirty="0" smtClean="0">
                <a:solidFill>
                  <a:srgbClr val="000000"/>
                </a:solidFill>
                <a:latin typeface="+mj-lt"/>
              </a:rPr>
              <a:t>2.5 </a:t>
            </a:r>
            <a:r>
              <a:rPr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billion</a:t>
            </a:r>
            <a:endParaRPr b="1" dirty="0">
              <a:solidFill>
                <a:srgbClr val="000000"/>
              </a:solidFill>
              <a:latin typeface="+mj-lt"/>
              <a:ea typeface="ECSquareSansPro-Regular"/>
              <a:cs typeface="ECSquareSansPro-Regular"/>
              <a:sym typeface="ECSquareSansPro-Regular"/>
            </a:endParaRPr>
          </a:p>
        </p:txBody>
      </p:sp>
      <p:sp>
        <p:nvSpPr>
          <p:cNvPr id="24" name="1.3 € billion"/>
          <p:cNvSpPr txBox="1"/>
          <p:nvPr/>
        </p:nvSpPr>
        <p:spPr>
          <a:xfrm>
            <a:off x="3174074" y="2652079"/>
            <a:ext cx="127391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000" b="0">
                <a:solidFill>
                  <a:srgbClr val="6F3D79"/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lang="en-GB"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€</a:t>
            </a:r>
            <a:r>
              <a:rPr b="1" dirty="0" smtClean="0">
                <a:solidFill>
                  <a:srgbClr val="000000"/>
                </a:solidFill>
                <a:latin typeface="+mj-lt"/>
              </a:rPr>
              <a:t>1.3 </a:t>
            </a:r>
            <a:r>
              <a:rPr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billion</a:t>
            </a:r>
            <a:endParaRPr b="1" dirty="0">
              <a:solidFill>
                <a:srgbClr val="000000"/>
              </a:solidFill>
              <a:latin typeface="+mj-lt"/>
              <a:ea typeface="ECSquareSansPro-Regular"/>
              <a:cs typeface="ECSquareSansPro-Regular"/>
              <a:sym typeface="ECSquareSansPro-Regular"/>
            </a:endParaRPr>
          </a:p>
        </p:txBody>
      </p:sp>
      <p:sp>
        <p:nvSpPr>
          <p:cNvPr id="25" name="0.7 € billion"/>
          <p:cNvSpPr txBox="1"/>
          <p:nvPr/>
        </p:nvSpPr>
        <p:spPr>
          <a:xfrm>
            <a:off x="1259632" y="3573016"/>
            <a:ext cx="127391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2000" b="0">
                <a:solidFill>
                  <a:srgbClr val="BC2D30"/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lang="en-GB"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€</a:t>
            </a:r>
            <a:r>
              <a:rPr b="1" dirty="0" smtClean="0">
                <a:solidFill>
                  <a:srgbClr val="000000"/>
                </a:solidFill>
                <a:latin typeface="+mj-lt"/>
              </a:rPr>
              <a:t>0.7 </a:t>
            </a:r>
            <a:r>
              <a:rPr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billion</a:t>
            </a:r>
            <a:endParaRPr b="1" dirty="0">
              <a:solidFill>
                <a:srgbClr val="000000"/>
              </a:solidFill>
              <a:latin typeface="+mj-lt"/>
              <a:ea typeface="ECSquareSansPro-Regular"/>
              <a:cs typeface="ECSquareSansPro-Regular"/>
              <a:sym typeface="ECSquareSansPro-Regular"/>
            </a:endParaRPr>
          </a:p>
        </p:txBody>
      </p:sp>
      <p:sp>
        <p:nvSpPr>
          <p:cNvPr id="26" name="2 € billion"/>
          <p:cNvSpPr txBox="1"/>
          <p:nvPr/>
        </p:nvSpPr>
        <p:spPr>
          <a:xfrm>
            <a:off x="1259632" y="5229200"/>
            <a:ext cx="122413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80000"/>
              </a:lnSpc>
              <a:defRPr sz="2000" b="0">
                <a:solidFill>
                  <a:schemeClr val="accent4"/>
                </a:solidFill>
                <a:latin typeface="ECSquareSansPro-Bold"/>
                <a:ea typeface="ECSquareSansPro-Bold"/>
                <a:cs typeface="ECSquareSansPro-Bold"/>
                <a:sym typeface="ECSquareSansPro-Bold"/>
              </a:defRPr>
            </a:pPr>
            <a:r>
              <a:rPr lang="en-GB"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€</a:t>
            </a:r>
            <a:r>
              <a:rPr b="1" dirty="0" smtClean="0">
                <a:solidFill>
                  <a:srgbClr val="000000"/>
                </a:solidFill>
                <a:latin typeface="+mj-lt"/>
              </a:rPr>
              <a:t>2 </a:t>
            </a:r>
            <a:r>
              <a:rPr b="1" dirty="0" smtClean="0">
                <a:solidFill>
                  <a:srgbClr val="000000"/>
                </a:solidFill>
                <a:latin typeface="+mj-lt"/>
                <a:ea typeface="ECSquareSansPro-Regular"/>
                <a:cs typeface="ECSquareSansPro-Regular"/>
                <a:sym typeface="ECSquareSansPro-Regular"/>
              </a:rPr>
              <a:t>billion</a:t>
            </a:r>
            <a:endParaRPr b="1" dirty="0">
              <a:solidFill>
                <a:srgbClr val="000000"/>
              </a:solidFill>
              <a:latin typeface="+mj-lt"/>
              <a:ea typeface="ECSquareSansPro-Regular"/>
              <a:cs typeface="ECSquareSansPro-Regular"/>
              <a:sym typeface="ECSquareSansPro-Regular"/>
            </a:endParaRPr>
          </a:p>
        </p:txBody>
      </p:sp>
      <p:sp>
        <p:nvSpPr>
          <p:cNvPr id="27" name="#EUBudget…"/>
          <p:cNvSpPr txBox="1"/>
          <p:nvPr/>
        </p:nvSpPr>
        <p:spPr>
          <a:xfrm>
            <a:off x="870751" y="6115954"/>
            <a:ext cx="1166688" cy="506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defRPr sz="1900" b="0">
                <a:solidFill>
                  <a:srgbClr val="004494"/>
                </a:solidFill>
                <a:latin typeface="EC Square Sans Cond Pro"/>
                <a:ea typeface="EC Square Sans Cond Pro"/>
                <a:cs typeface="EC Square Sans Cond Pro"/>
                <a:sym typeface="EC Square Sans Cond Pro"/>
              </a:defRPr>
            </a:pPr>
            <a:r>
              <a:t>#EUBudget</a:t>
            </a:r>
          </a:p>
          <a:p>
            <a:pPr>
              <a:lnSpc>
                <a:spcPct val="80000"/>
              </a:lnSpc>
              <a:defRPr sz="1900" b="0">
                <a:solidFill>
                  <a:srgbClr val="004494"/>
                </a:solidFill>
                <a:latin typeface="EC Square Sans Cond Pro"/>
                <a:ea typeface="EC Square Sans Cond Pro"/>
                <a:cs typeface="EC Square Sans Cond Pro"/>
                <a:sym typeface="EC Square Sans Cond Pro"/>
              </a:defRPr>
            </a:pPr>
            <a:r>
              <a:t>#DigitalEurope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539" y="301879"/>
            <a:ext cx="8171988" cy="1138773"/>
          </a:xfrm>
          <a:prstGeom prst="rect">
            <a:avLst/>
          </a:prstGeom>
          <a:solidFill>
            <a:srgbClr val="FBC400"/>
          </a:solidFill>
        </p:spPr>
        <p:txBody>
          <a:bodyPr wrap="square" lIns="0" rtlCol="0" anchor="ctr" anchorCtr="0">
            <a:spAutoFit/>
          </a:bodyPr>
          <a:lstStyle/>
          <a:p>
            <a:pPr lvl="1" algn="ctr"/>
            <a:r>
              <a:rPr lang="en-GB" sz="3600" b="1" dirty="0" smtClean="0">
                <a:solidFill>
                  <a:srgbClr val="0E4194"/>
                </a:solidFill>
                <a:latin typeface="+mj-lt"/>
              </a:rPr>
              <a:t>Digital Europe programme – What?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i="1" dirty="0" smtClean="0">
                <a:solidFill>
                  <a:srgbClr val="0E4194"/>
                </a:solidFill>
                <a:latin typeface="+mj-lt"/>
                <a:cs typeface="Gisha" panose="020B0502040204020203" pitchFamily="34" charset="-79"/>
              </a:rPr>
              <a:t>Reinforcing digital capacities. Ensuring their best use.</a:t>
            </a:r>
            <a:r>
              <a:rPr lang="en-GB" sz="3200" dirty="0" smtClean="0">
                <a:solidFill>
                  <a:srgbClr val="0E4194"/>
                </a:solidFill>
                <a:latin typeface="+mj-lt"/>
              </a:rPr>
              <a:t> </a:t>
            </a:r>
            <a:endParaRPr lang="en-GB" sz="3600" dirty="0">
              <a:solidFill>
                <a:srgbClr val="0E4194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176" y="6165304"/>
            <a:ext cx="2304256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6381328"/>
            <a:ext cx="1367830" cy="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ec.europa.eu/futurium/sites/futurium/files/styles/thumbnail/public/eu-ai-alliance-3_0.png?itok=r4pkw5k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13176"/>
            <a:ext cx="376042" cy="372282"/>
          </a:xfrm>
          <a:prstGeom prst="ellipse">
            <a:avLst/>
          </a:prstGeom>
          <a:noFill/>
          <a:ln w="28575">
            <a:solidFill>
              <a:srgbClr val="5D964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33831"/>
            <a:ext cx="7344816" cy="5885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90000"/>
              </a:lnSpc>
            </a:pPr>
            <a:r>
              <a:rPr lang="en-GB" sz="2400" b="1" dirty="0" smtClean="0">
                <a:latin typeface="+mj-lt"/>
              </a:rPr>
              <a:t>Modernisation </a:t>
            </a:r>
            <a:r>
              <a:rPr lang="en-GB" sz="2400" b="1" dirty="0">
                <a:latin typeface="+mj-lt"/>
              </a:rPr>
              <a:t>of public administration</a:t>
            </a:r>
          </a:p>
          <a:p>
            <a:pPr marL="268288" indent="-268288">
              <a:lnSpc>
                <a:spcPct val="90000"/>
              </a:lnSpc>
            </a:pPr>
            <a:r>
              <a:rPr lang="en-GB" sz="2000" b="1" dirty="0">
                <a:latin typeface="+mj-lt"/>
              </a:rPr>
              <a:t>•	</a:t>
            </a:r>
            <a:r>
              <a:rPr lang="en-GB" sz="1600" b="1" dirty="0">
                <a:latin typeface="+mj-lt"/>
              </a:rPr>
              <a:t>By 2030: 450 million citizens and 24 million SMEs benefit </a:t>
            </a:r>
            <a:r>
              <a:rPr lang="en-GB" sz="1600" b="1" dirty="0" smtClean="0">
                <a:latin typeface="+mj-lt"/>
              </a:rPr>
              <a:t/>
            </a:r>
            <a:br>
              <a:rPr lang="en-GB" sz="1600" b="1" dirty="0" smtClean="0">
                <a:latin typeface="+mj-lt"/>
              </a:rPr>
            </a:br>
            <a:r>
              <a:rPr lang="en-GB" sz="1600" b="1" dirty="0" smtClean="0">
                <a:latin typeface="+mj-lt"/>
              </a:rPr>
              <a:t>from "</a:t>
            </a:r>
            <a:r>
              <a:rPr lang="en-GB" sz="1600" b="1" dirty="0">
                <a:latin typeface="+mj-lt"/>
              </a:rPr>
              <a:t>Once Only Principle" for their administration </a:t>
            </a:r>
            <a:r>
              <a:rPr lang="en-GB" sz="1600" b="1" dirty="0" smtClean="0">
                <a:latin typeface="+mj-lt"/>
              </a:rPr>
              <a:t>information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By </a:t>
            </a:r>
            <a:r>
              <a:rPr lang="en-US" sz="1600" b="1" dirty="0">
                <a:latin typeface="+mj-lt"/>
              </a:rPr>
              <a:t>2022, operate a public block chain infrastructure enabling cross-border public services serving as a catalyst for new innovative services developed by start-ups and </a:t>
            </a:r>
            <a:r>
              <a:rPr lang="en-US" sz="1600" b="1" dirty="0" smtClean="0">
                <a:latin typeface="+mj-lt"/>
              </a:rPr>
              <a:t>SMEs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Multilingual services for public administrations</a:t>
            </a:r>
            <a:endParaRPr lang="en-GB" sz="1600" b="1" dirty="0" smtClean="0">
              <a:latin typeface="+mj-lt"/>
            </a:endParaRPr>
          </a:p>
          <a:p>
            <a:pPr marL="268288" indent="-268288">
              <a:lnSpc>
                <a:spcPct val="90000"/>
              </a:lnSpc>
            </a:pPr>
            <a:endParaRPr lang="en-GB" sz="2000" b="1" dirty="0" smtClean="0">
              <a:latin typeface="+mj-lt"/>
            </a:endParaRPr>
          </a:p>
          <a:p>
            <a:pPr marL="268288" indent="-268288">
              <a:lnSpc>
                <a:spcPct val="90000"/>
              </a:lnSpc>
            </a:pPr>
            <a:r>
              <a:rPr lang="en-GB" sz="2400" b="1" dirty="0" smtClean="0">
                <a:latin typeface="+mj-lt"/>
              </a:rPr>
              <a:t>Services in areas of public interest</a:t>
            </a:r>
            <a:endParaRPr lang="en-GB" sz="2400" b="1" dirty="0">
              <a:latin typeface="+mj-lt"/>
            </a:endParaRPr>
          </a:p>
          <a:p>
            <a:pPr marL="268288" indent="-268288">
              <a:lnSpc>
                <a:spcPct val="90000"/>
              </a:lnSpc>
            </a:pPr>
            <a:r>
              <a:rPr lang="en-GB" sz="1600" b="1" dirty="0">
                <a:latin typeface="+mj-lt"/>
              </a:rPr>
              <a:t>•	By </a:t>
            </a:r>
            <a:r>
              <a:rPr lang="en-GB" sz="1600" b="1" dirty="0" smtClean="0">
                <a:latin typeface="+mj-lt"/>
              </a:rPr>
              <a:t>2025: European </a:t>
            </a:r>
            <a:r>
              <a:rPr lang="en-GB" sz="1600" b="1" dirty="0" err="1" smtClean="0">
                <a:latin typeface="+mj-lt"/>
              </a:rPr>
              <a:t>eCard</a:t>
            </a:r>
            <a:r>
              <a:rPr lang="en-GB" sz="1600" b="1" dirty="0" smtClean="0">
                <a:latin typeface="+mj-lt"/>
              </a:rPr>
              <a:t> for all high education students</a:t>
            </a:r>
            <a:endParaRPr lang="en-GB" sz="1600" b="1" dirty="0">
              <a:latin typeface="+mj-lt"/>
            </a:endParaRPr>
          </a:p>
          <a:p>
            <a:pPr marL="268288" indent="-268288">
              <a:lnSpc>
                <a:spcPct val="90000"/>
              </a:lnSpc>
            </a:pPr>
            <a:r>
              <a:rPr lang="en-GB" sz="1600" b="1" dirty="0">
                <a:latin typeface="+mj-lt"/>
              </a:rPr>
              <a:t>•	</a:t>
            </a:r>
            <a:r>
              <a:rPr lang="en-GB" sz="1600" b="1" dirty="0" smtClean="0">
                <a:latin typeface="+mj-lt"/>
              </a:rPr>
              <a:t>Better internet for kids</a:t>
            </a:r>
            <a:endParaRPr lang="en-GB" sz="1600" b="1" dirty="0"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+mj-lt"/>
              </a:rPr>
              <a:t>Europeana and preserving Europe's Cultural Heritage</a:t>
            </a:r>
            <a:endParaRPr lang="en-GB" sz="1600" b="1" dirty="0">
              <a:latin typeface="+mj-lt"/>
            </a:endParaRPr>
          </a:p>
          <a:p>
            <a:pPr marL="268288" indent="-268288">
              <a:lnSpc>
                <a:spcPct val="90000"/>
              </a:lnSpc>
            </a:pPr>
            <a:endParaRPr lang="en-GB" sz="2000" b="1" dirty="0">
              <a:latin typeface="+mj-lt"/>
            </a:endParaRPr>
          </a:p>
          <a:p>
            <a:pPr marL="268288" indent="-268288">
              <a:lnSpc>
                <a:spcPct val="90000"/>
              </a:lnSpc>
            </a:pPr>
            <a:r>
              <a:rPr lang="en-GB" sz="2400" b="1" dirty="0">
                <a:latin typeface="+mj-lt"/>
              </a:rPr>
              <a:t>Digital health</a:t>
            </a:r>
          </a:p>
          <a:p>
            <a:pPr marL="268288" indent="-268288">
              <a:lnSpc>
                <a:spcPct val="90000"/>
              </a:lnSpc>
            </a:pPr>
            <a:r>
              <a:rPr lang="en-GB" sz="2000" b="1" dirty="0">
                <a:latin typeface="+mj-lt"/>
              </a:rPr>
              <a:t>•	</a:t>
            </a:r>
            <a:r>
              <a:rPr lang="en-GB" sz="1600" b="1" dirty="0">
                <a:latin typeface="+mj-lt"/>
              </a:rPr>
              <a:t>By 2022: 1 million sequenced genomes</a:t>
            </a:r>
          </a:p>
          <a:p>
            <a:pPr marL="268288" indent="-268288">
              <a:lnSpc>
                <a:spcPct val="90000"/>
              </a:lnSpc>
            </a:pPr>
            <a:r>
              <a:rPr lang="en-GB" sz="1600" b="1" dirty="0">
                <a:latin typeface="+mj-lt"/>
              </a:rPr>
              <a:t>•	By 2027: 450 million citizens have access to health </a:t>
            </a:r>
            <a:r>
              <a:rPr lang="en-GB" sz="1600" b="1" dirty="0" smtClean="0">
                <a:latin typeface="+mj-lt"/>
              </a:rPr>
              <a:t>records,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+mj-lt"/>
              </a:rPr>
              <a:t>100 </a:t>
            </a:r>
            <a:r>
              <a:rPr lang="en-GB" sz="1600" b="1" dirty="0">
                <a:latin typeface="+mj-lt"/>
              </a:rPr>
              <a:t>million citizens have </a:t>
            </a:r>
            <a:r>
              <a:rPr lang="en-GB" sz="1600" b="1" dirty="0" smtClean="0">
                <a:latin typeface="+mj-lt"/>
              </a:rPr>
              <a:t>personalised health systems</a:t>
            </a:r>
            <a:endParaRPr lang="en-GB" sz="1600" b="1" dirty="0">
              <a:latin typeface="+mj-lt"/>
            </a:endParaRPr>
          </a:p>
          <a:p>
            <a:pPr marL="268288" indent="-268288">
              <a:lnSpc>
                <a:spcPct val="90000"/>
              </a:lnSpc>
            </a:pPr>
            <a:r>
              <a:rPr lang="en-GB" sz="1600" b="1" dirty="0">
                <a:latin typeface="+mj-lt"/>
              </a:rPr>
              <a:t>•	Data from 10 million citizens available for new </a:t>
            </a:r>
            <a:r>
              <a:rPr lang="en-GB" sz="1600" b="1" dirty="0" smtClean="0">
                <a:latin typeface="+mj-lt"/>
              </a:rPr>
              <a:t>discoveries</a:t>
            </a:r>
          </a:p>
          <a:p>
            <a:pPr marL="268288" indent="-268288">
              <a:lnSpc>
                <a:spcPct val="90000"/>
              </a:lnSpc>
            </a:pPr>
            <a:endParaRPr lang="en-GB" sz="2000" b="1" dirty="0">
              <a:latin typeface="+mj-lt"/>
            </a:endParaRPr>
          </a:p>
          <a:p>
            <a:pPr marL="268288" indent="-268288">
              <a:lnSpc>
                <a:spcPct val="90000"/>
              </a:lnSpc>
            </a:pPr>
            <a:r>
              <a:rPr lang="en-GB" sz="2400" b="1" dirty="0">
                <a:latin typeface="+mj-lt"/>
              </a:rPr>
              <a:t>Digital Innovation Hubs</a:t>
            </a:r>
          </a:p>
          <a:p>
            <a:pPr marL="268288" indent="-268288">
              <a:lnSpc>
                <a:spcPct val="90000"/>
              </a:lnSpc>
            </a:pPr>
            <a:r>
              <a:rPr lang="en-GB" b="1" dirty="0">
                <a:latin typeface="+mj-lt"/>
              </a:rPr>
              <a:t>•	</a:t>
            </a:r>
            <a:r>
              <a:rPr lang="en-GB" sz="1600" b="1" dirty="0" smtClean="0">
                <a:latin typeface="+mj-lt"/>
              </a:rPr>
              <a:t>250 </a:t>
            </a:r>
            <a:r>
              <a:rPr lang="en-GB" sz="1600" b="1" dirty="0">
                <a:latin typeface="+mj-lt"/>
              </a:rPr>
              <a:t>Hubs across the EU</a:t>
            </a:r>
          </a:p>
          <a:p>
            <a:pPr marL="268288" indent="-268288">
              <a:lnSpc>
                <a:spcPct val="90000"/>
              </a:lnSpc>
            </a:pPr>
            <a:r>
              <a:rPr lang="en-GB" sz="1600" b="1" dirty="0">
                <a:latin typeface="+mj-lt"/>
              </a:rPr>
              <a:t>•	90 experiments per hub</a:t>
            </a:r>
          </a:p>
          <a:p>
            <a:pPr marL="268288" indent="-268288">
              <a:lnSpc>
                <a:spcPct val="90000"/>
              </a:lnSpc>
            </a:pPr>
            <a:r>
              <a:rPr lang="en-GB" sz="1600" b="1" dirty="0">
                <a:latin typeface="+mj-lt"/>
              </a:rPr>
              <a:t>•	Reaching ~42000 </a:t>
            </a:r>
            <a:r>
              <a:rPr lang="en-GB" sz="1600" b="1" dirty="0" smtClean="0">
                <a:latin typeface="+mj-lt"/>
              </a:rPr>
              <a:t>SMEs</a:t>
            </a:r>
            <a:endParaRPr lang="en-GB" sz="1600" b="1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5" y="81020"/>
            <a:ext cx="9144000" cy="562074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 smtClean="0">
                <a:solidFill>
                  <a:srgbClr val="0E4194"/>
                </a:solidFill>
              </a:rPr>
              <a:t>Some examples</a:t>
            </a:r>
            <a:endParaRPr lang="en-GB" sz="5400" kern="0" dirty="0">
              <a:solidFill>
                <a:srgbClr val="0E41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6" y="4365104"/>
            <a:ext cx="656489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7" y="5445224"/>
            <a:ext cx="1099527" cy="1008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2" y="1358992"/>
            <a:ext cx="808656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4" y="2988641"/>
            <a:ext cx="746184" cy="7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688</Words>
  <Application>Microsoft Macintosh PowerPoint</Application>
  <PresentationFormat>Näytössä katseltava diaesitys (4:3)</PresentationFormat>
  <Paragraphs>134</Paragraphs>
  <Slides>5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PowerPoint-esitys</vt:lpstr>
      <vt:lpstr>A Few Key Messages  by the European Committee of the Regions CoR </vt:lpstr>
      <vt:lpstr>Digital in the next MFF: overview</vt:lpstr>
      <vt:lpstr>PowerPoint-esitys</vt:lpstr>
      <vt:lpstr>PowerPoint-esitys</vt:lpstr>
    </vt:vector>
  </TitlesOfParts>
  <Company>U901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Markku Markkula</dc:creator>
  <cp:lastModifiedBy>Markku Markkula</cp:lastModifiedBy>
  <cp:revision>9</cp:revision>
  <dcterms:created xsi:type="dcterms:W3CDTF">2018-09-06T10:01:29Z</dcterms:created>
  <dcterms:modified xsi:type="dcterms:W3CDTF">2018-09-19T05:59:44Z</dcterms:modified>
</cp:coreProperties>
</file>