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20323155f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20323155f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20323155f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20323155f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20323155f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20323155f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20323155f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20323155f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20323155f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20323155f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20323155f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20323155f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20323155f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20323155f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20323155f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20323155f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20323155f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20323155f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296779f32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296779f32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20323155f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20323155f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20323155f_0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20323155f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296779f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296779f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20323155f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20323155f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20323155f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20323155f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20323155f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20323155f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2048fe4c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2048fe4c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20323155f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20323155f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2048fe4c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2048fe4c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20323155f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20323155f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1853350" y="1026600"/>
            <a:ext cx="6552300" cy="27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strike="sngStrike"/>
              <a:t>How to increase citizen participation and promote co-creation to improve living</a:t>
            </a:r>
            <a:endParaRPr sz="2400" strike="sng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strike="sngStrike"/>
              <a:t>environment and quality of life?</a:t>
            </a:r>
            <a:endParaRPr sz="2400" strike="sng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/>
              <a:t>How to connect local authority and (active) citizens?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87" name="Google Shape;87;p13"/>
          <p:cNvSpPr txBox="1"/>
          <p:nvPr/>
        </p:nvSpPr>
        <p:spPr>
          <a:xfrm>
            <a:off x="1988400" y="4240600"/>
            <a:ext cx="7155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TALLINN INNOVATION CAMP 2018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17552" l="0" r="0" t="0"/>
          <a:stretch/>
        </p:blipFill>
        <p:spPr>
          <a:xfrm>
            <a:off x="703775" y="2571750"/>
            <a:ext cx="1125625" cy="9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6467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TimeLine</a:t>
            </a: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2698650" y="2596450"/>
            <a:ext cx="1015200" cy="1015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1254787" y="2699027"/>
            <a:ext cx="772800" cy="7728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1112600" y="2990552"/>
            <a:ext cx="2898600" cy="22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0000"/>
              </a:solidFill>
              <a:highlight>
                <a:srgbClr val="000000"/>
              </a:highlight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4345826" y="3066750"/>
            <a:ext cx="1188600" cy="11889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 txBox="1"/>
          <p:nvPr>
            <p:ph idx="1" type="body"/>
          </p:nvPr>
        </p:nvSpPr>
        <p:spPr>
          <a:xfrm>
            <a:off x="1112600" y="4620175"/>
            <a:ext cx="12639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vision</a:t>
            </a:r>
            <a:endParaRPr/>
          </a:p>
        </p:txBody>
      </p:sp>
      <p:sp>
        <p:nvSpPr>
          <p:cNvPr id="200" name="Google Shape;200;p22"/>
          <p:cNvSpPr txBox="1"/>
          <p:nvPr>
            <p:ph idx="1" type="body"/>
          </p:nvPr>
        </p:nvSpPr>
        <p:spPr>
          <a:xfrm>
            <a:off x="4384937" y="3351275"/>
            <a:ext cx="12639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Collaborative action plan</a:t>
            </a:r>
            <a:endParaRPr/>
          </a:p>
        </p:txBody>
      </p:sp>
      <p:sp>
        <p:nvSpPr>
          <p:cNvPr id="201" name="Google Shape;201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02" name="Google Shape;202;p22"/>
          <p:cNvPicPr preferRelativeResize="0"/>
          <p:nvPr/>
        </p:nvPicPr>
        <p:blipFill rotWithShape="1">
          <a:blip r:embed="rId3">
            <a:alphaModFix/>
          </a:blip>
          <a:srcRect b="38399" l="0" r="0" t="12078"/>
          <a:stretch/>
        </p:blipFill>
        <p:spPr>
          <a:xfrm>
            <a:off x="832500" y="847300"/>
            <a:ext cx="31242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/>
          <p:nvPr/>
        </p:nvSpPr>
        <p:spPr>
          <a:xfrm>
            <a:off x="2698650" y="3744800"/>
            <a:ext cx="1015200" cy="1015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1254787" y="3847377"/>
            <a:ext cx="772800" cy="7728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12600" y="4138902"/>
            <a:ext cx="2898600" cy="22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cxnSp>
        <p:nvCxnSpPr>
          <p:cNvPr id="206" name="Google Shape;206;p22"/>
          <p:cNvCxnSpPr>
            <a:stCxn id="197" idx="1"/>
            <a:endCxn id="197" idx="3"/>
          </p:cNvCxnSpPr>
          <p:nvPr/>
        </p:nvCxnSpPr>
        <p:spPr>
          <a:xfrm>
            <a:off x="1112600" y="3101402"/>
            <a:ext cx="289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22"/>
          <p:cNvCxnSpPr>
            <a:stCxn id="197" idx="3"/>
            <a:endCxn id="198" idx="1"/>
          </p:cNvCxnSpPr>
          <p:nvPr/>
        </p:nvCxnSpPr>
        <p:spPr>
          <a:xfrm>
            <a:off x="4011200" y="3101402"/>
            <a:ext cx="508800" cy="13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2"/>
          <p:cNvCxnSpPr>
            <a:stCxn id="205" idx="3"/>
            <a:endCxn id="198" idx="3"/>
          </p:cNvCxnSpPr>
          <p:nvPr/>
        </p:nvCxnSpPr>
        <p:spPr>
          <a:xfrm flipH="1" rot="10800000">
            <a:off x="4011200" y="4081452"/>
            <a:ext cx="508800" cy="16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22"/>
          <p:cNvSpPr txBox="1"/>
          <p:nvPr>
            <p:ph idx="1" type="body"/>
          </p:nvPr>
        </p:nvSpPr>
        <p:spPr>
          <a:xfrm>
            <a:off x="1027400" y="2277250"/>
            <a:ext cx="14343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best </a:t>
            </a:r>
            <a:r>
              <a:rPr lang="ru"/>
              <a:t>examples</a:t>
            </a:r>
            <a:endParaRPr/>
          </a:p>
        </p:txBody>
      </p:sp>
      <p:sp>
        <p:nvSpPr>
          <p:cNvPr id="210" name="Google Shape;210;p22"/>
          <p:cNvSpPr txBox="1"/>
          <p:nvPr>
            <p:ph idx="1" type="body"/>
          </p:nvPr>
        </p:nvSpPr>
        <p:spPr>
          <a:xfrm>
            <a:off x="2841175" y="2085200"/>
            <a:ext cx="12639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interventions, </a:t>
            </a:r>
            <a:r>
              <a:rPr lang="ru"/>
              <a:t>prototyping</a:t>
            </a:r>
            <a:endParaRPr/>
          </a:p>
        </p:txBody>
      </p:sp>
      <p:pic>
        <p:nvPicPr>
          <p:cNvPr id="211" name="Google Shape;211;p22"/>
          <p:cNvPicPr preferRelativeResize="0"/>
          <p:nvPr/>
        </p:nvPicPr>
        <p:blipFill rotWithShape="1">
          <a:blip r:embed="rId4">
            <a:alphaModFix/>
          </a:blip>
          <a:srcRect b="32628" l="0" r="0" t="0"/>
          <a:stretch/>
        </p:blipFill>
        <p:spPr>
          <a:xfrm>
            <a:off x="105925" y="2622684"/>
            <a:ext cx="1075200" cy="72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2"/>
          <p:cNvPicPr preferRelativeResize="0"/>
          <p:nvPr/>
        </p:nvPicPr>
        <p:blipFill rotWithShape="1">
          <a:blip r:embed="rId5">
            <a:alphaModFix/>
          </a:blip>
          <a:srcRect b="18546" l="0" r="0" t="0"/>
          <a:stretch/>
        </p:blipFill>
        <p:spPr>
          <a:xfrm>
            <a:off x="0" y="3933088"/>
            <a:ext cx="1015200" cy="82691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 txBox="1"/>
          <p:nvPr>
            <p:ph idx="1" type="body"/>
          </p:nvPr>
        </p:nvSpPr>
        <p:spPr>
          <a:xfrm>
            <a:off x="2827425" y="4665950"/>
            <a:ext cx="18078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strategic projects</a:t>
            </a:r>
            <a:endParaRPr/>
          </a:p>
        </p:txBody>
      </p:sp>
      <p:cxnSp>
        <p:nvCxnSpPr>
          <p:cNvPr id="214" name="Google Shape;214;p22"/>
          <p:cNvCxnSpPr>
            <a:stCxn id="200" idx="3"/>
          </p:cNvCxnSpPr>
          <p:nvPr/>
        </p:nvCxnSpPr>
        <p:spPr>
          <a:xfrm>
            <a:off x="5648837" y="3643025"/>
            <a:ext cx="286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22"/>
          <p:cNvCxnSpPr/>
          <p:nvPr/>
        </p:nvCxnSpPr>
        <p:spPr>
          <a:xfrm rot="10800000">
            <a:off x="5920900" y="3118900"/>
            <a:ext cx="0" cy="4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22"/>
          <p:cNvSpPr/>
          <p:nvPr/>
        </p:nvSpPr>
        <p:spPr>
          <a:xfrm>
            <a:off x="5534512" y="2309002"/>
            <a:ext cx="772800" cy="7728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2"/>
          <p:cNvSpPr/>
          <p:nvPr/>
        </p:nvSpPr>
        <p:spPr>
          <a:xfrm>
            <a:off x="6232362" y="4125152"/>
            <a:ext cx="772800" cy="7728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2"/>
          <p:cNvSpPr/>
          <p:nvPr/>
        </p:nvSpPr>
        <p:spPr>
          <a:xfrm>
            <a:off x="7080112" y="2309002"/>
            <a:ext cx="772800" cy="7728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9" name="Google Shape;219;p22"/>
          <p:cNvCxnSpPr/>
          <p:nvPr/>
        </p:nvCxnSpPr>
        <p:spPr>
          <a:xfrm rot="10800000">
            <a:off x="6619075" y="3603475"/>
            <a:ext cx="0" cy="4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2"/>
          <p:cNvCxnSpPr/>
          <p:nvPr/>
        </p:nvCxnSpPr>
        <p:spPr>
          <a:xfrm rot="10800000">
            <a:off x="7466500" y="3118900"/>
            <a:ext cx="0" cy="4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22"/>
          <p:cNvSpPr txBox="1"/>
          <p:nvPr>
            <p:ph idx="1" type="body"/>
          </p:nvPr>
        </p:nvSpPr>
        <p:spPr>
          <a:xfrm>
            <a:off x="5978575" y="3012450"/>
            <a:ext cx="16260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Co-creation - the new normal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1752225" y="3117500"/>
            <a:ext cx="1075200" cy="10755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"/>
          <p:cNvSpPr txBox="1"/>
          <p:nvPr>
            <p:ph idx="1" type="body"/>
          </p:nvPr>
        </p:nvSpPr>
        <p:spPr>
          <a:xfrm>
            <a:off x="680100" y="1272400"/>
            <a:ext cx="34728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rgbClr val="FF9900"/>
                </a:solidFill>
              </a:rPr>
              <a:t>constant communication and PR with public!</a:t>
            </a:r>
            <a:endParaRPr b="1" sz="1800">
              <a:solidFill>
                <a:srgbClr val="FF9900"/>
              </a:solidFill>
            </a:endParaRPr>
          </a:p>
        </p:txBody>
      </p:sp>
      <p:sp>
        <p:nvSpPr>
          <p:cNvPr id="224" name="Google Shape;224;p22"/>
          <p:cNvSpPr txBox="1"/>
          <p:nvPr>
            <p:ph idx="1" type="body"/>
          </p:nvPr>
        </p:nvSpPr>
        <p:spPr>
          <a:xfrm>
            <a:off x="1807675" y="3375575"/>
            <a:ext cx="12639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200"/>
              <a:t>participatory budget</a:t>
            </a:r>
            <a:endParaRPr sz="1200"/>
          </a:p>
        </p:txBody>
      </p:sp>
      <p:cxnSp>
        <p:nvCxnSpPr>
          <p:cNvPr id="225" name="Google Shape;225;p22"/>
          <p:cNvCxnSpPr>
            <a:stCxn id="205" idx="1"/>
            <a:endCxn id="205" idx="3"/>
          </p:cNvCxnSpPr>
          <p:nvPr/>
        </p:nvCxnSpPr>
        <p:spPr>
          <a:xfrm>
            <a:off x="1112600" y="4249752"/>
            <a:ext cx="289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Prototype (one micro-district)</a:t>
            </a:r>
            <a:endParaRPr/>
          </a:p>
        </p:txBody>
      </p:sp>
      <p:sp>
        <p:nvSpPr>
          <p:cNvPr id="231" name="Google Shape;231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Program of 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participative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 actions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World cafe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online 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feedback (impression from the area)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participatory budget 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Interventions (creative workshop in public space: mosaic, painting, move nights, urban garden community cooking etc)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" name="Google Shape;232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/>
          <p:nvPr>
            <p:ph type="title"/>
          </p:nvPr>
        </p:nvSpPr>
        <p:spPr>
          <a:xfrm>
            <a:off x="414038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World cafe</a:t>
            </a:r>
            <a:endParaRPr/>
          </a:p>
        </p:txBody>
      </p:sp>
      <p:sp>
        <p:nvSpPr>
          <p:cNvPr id="238" name="Google Shape;238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39" name="Google Shape;2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175" y="535200"/>
            <a:ext cx="6234178" cy="4608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24"/>
          <p:cNvCxnSpPr>
            <a:stCxn id="239" idx="1"/>
          </p:cNvCxnSpPr>
          <p:nvPr/>
        </p:nvCxnSpPr>
        <p:spPr>
          <a:xfrm>
            <a:off x="843175" y="2839325"/>
            <a:ext cx="2183400" cy="362400"/>
          </a:xfrm>
          <a:prstGeom prst="curvedConnector3">
            <a:avLst>
              <a:gd fmla="val -10906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4"/>
          <p:cNvCxnSpPr>
            <a:stCxn id="239" idx="3"/>
            <a:endCxn id="239" idx="0"/>
          </p:cNvCxnSpPr>
          <p:nvPr/>
        </p:nvCxnSpPr>
        <p:spPr>
          <a:xfrm rot="10800000">
            <a:off x="3960353" y="535325"/>
            <a:ext cx="3117000" cy="2304000"/>
          </a:xfrm>
          <a:prstGeom prst="curvedConnector4">
            <a:avLst>
              <a:gd fmla="val -7640" name="adj1"/>
              <a:gd fmla="val 110341" name="adj2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4"/>
          <p:cNvCxnSpPr/>
          <p:nvPr/>
        </p:nvCxnSpPr>
        <p:spPr>
          <a:xfrm>
            <a:off x="2745500" y="1862000"/>
            <a:ext cx="2447700" cy="1108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4"/>
          <p:cNvCxnSpPr/>
          <p:nvPr/>
        </p:nvCxnSpPr>
        <p:spPr>
          <a:xfrm flipH="1" rot="5400000">
            <a:off x="4358050" y="3722625"/>
            <a:ext cx="1025400" cy="810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49" name="Google Shape;249;p25"/>
          <p:cNvSpPr txBox="1"/>
          <p:nvPr>
            <p:ph type="title"/>
          </p:nvPr>
        </p:nvSpPr>
        <p:spPr>
          <a:xfrm>
            <a:off x="414038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Online </a:t>
            </a:r>
            <a:r>
              <a:rPr lang="ru"/>
              <a:t>feedback </a:t>
            </a:r>
            <a:r>
              <a:rPr b="0" lang="ru" sz="2400"/>
              <a:t>(app imprecity.ru)</a:t>
            </a:r>
            <a:endParaRPr b="0" sz="2400"/>
          </a:p>
        </p:txBody>
      </p:sp>
      <p:pic>
        <p:nvPicPr>
          <p:cNvPr id="250" name="Google Shape;250;p25"/>
          <p:cNvPicPr preferRelativeResize="0"/>
          <p:nvPr/>
        </p:nvPicPr>
        <p:blipFill rotWithShape="1">
          <a:blip r:embed="rId3">
            <a:alphaModFix/>
          </a:blip>
          <a:srcRect b="7878" l="0" r="0" t="6578"/>
          <a:stretch/>
        </p:blipFill>
        <p:spPr>
          <a:xfrm>
            <a:off x="0" y="476150"/>
            <a:ext cx="9144000" cy="474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550" y="3414800"/>
            <a:ext cx="1728650" cy="17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57" name="Google Shape;257;p26"/>
          <p:cNvSpPr txBox="1"/>
          <p:nvPr>
            <p:ph type="title"/>
          </p:nvPr>
        </p:nvSpPr>
        <p:spPr>
          <a:xfrm>
            <a:off x="414038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Participatory budget</a:t>
            </a:r>
            <a:endParaRPr/>
          </a:p>
        </p:txBody>
      </p:sp>
      <p:pic>
        <p:nvPicPr>
          <p:cNvPr id="258" name="Google Shape;258;p26"/>
          <p:cNvPicPr preferRelativeResize="0"/>
          <p:nvPr/>
        </p:nvPicPr>
        <p:blipFill rotWithShape="1">
          <a:blip r:embed="rId3">
            <a:alphaModFix/>
          </a:blip>
          <a:srcRect b="0" l="0" r="2733" t="0"/>
          <a:stretch/>
        </p:blipFill>
        <p:spPr>
          <a:xfrm>
            <a:off x="0" y="1063050"/>
            <a:ext cx="9144000" cy="39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64" name="Google Shape;264;p27"/>
          <p:cNvSpPr txBox="1"/>
          <p:nvPr>
            <p:ph type="title"/>
          </p:nvPr>
        </p:nvSpPr>
        <p:spPr>
          <a:xfrm>
            <a:off x="414038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Interventions</a:t>
            </a:r>
            <a:endParaRPr/>
          </a:p>
        </p:txBody>
      </p:sp>
      <p:pic>
        <p:nvPicPr>
          <p:cNvPr id="265" name="Google Shape;265;p27"/>
          <p:cNvPicPr preferRelativeResize="0"/>
          <p:nvPr/>
        </p:nvPicPr>
        <p:blipFill rotWithShape="1">
          <a:blip r:embed="rId3">
            <a:alphaModFix/>
          </a:blip>
          <a:srcRect b="0" l="0" r="0" t="19198"/>
          <a:stretch/>
        </p:blipFill>
        <p:spPr>
          <a:xfrm>
            <a:off x="2496850" y="1046688"/>
            <a:ext cx="6475352" cy="392407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7"/>
          <p:cNvSpPr txBox="1"/>
          <p:nvPr>
            <p:ph idx="1" type="body"/>
          </p:nvPr>
        </p:nvSpPr>
        <p:spPr>
          <a:xfrm>
            <a:off x="414050" y="1474650"/>
            <a:ext cx="19332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>
                <a:latin typeface="Raleway"/>
                <a:ea typeface="Raleway"/>
                <a:cs typeface="Raleway"/>
                <a:sym typeface="Raleway"/>
              </a:rPr>
              <a:t>C</a:t>
            </a:r>
            <a:r>
              <a:rPr lang="ru" sz="1500">
                <a:latin typeface="Raleway"/>
                <a:ea typeface="Raleway"/>
                <a:cs typeface="Raleway"/>
                <a:sym typeface="Raleway"/>
              </a:rPr>
              <a:t>reative workshop in public space: mosaic, painting, move nights, urban garden community cooking etc)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72" name="Google Shape;2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100" y="535200"/>
            <a:ext cx="6226599" cy="46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>
            <p:ph type="title"/>
          </p:nvPr>
        </p:nvSpPr>
        <p:spPr>
          <a:xfrm>
            <a:off x="414038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Co-founder </a:t>
            </a:r>
            <a:endParaRPr/>
          </a:p>
        </p:txBody>
      </p:sp>
      <p:sp>
        <p:nvSpPr>
          <p:cNvPr id="274" name="Google Shape;274;p28"/>
          <p:cNvSpPr/>
          <p:nvPr/>
        </p:nvSpPr>
        <p:spPr>
          <a:xfrm>
            <a:off x="628550" y="1051600"/>
            <a:ext cx="661500" cy="84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Goals/ key </a:t>
            </a:r>
            <a:r>
              <a:rPr lang="ru"/>
              <a:t>messages</a:t>
            </a:r>
            <a:endParaRPr/>
          </a:p>
        </p:txBody>
      </p:sp>
      <p:sp>
        <p:nvSpPr>
          <p:cNvPr id="280" name="Google Shape;280;p29"/>
          <p:cNvSpPr txBox="1"/>
          <p:nvPr>
            <p:ph idx="1" type="subTitle"/>
          </p:nvPr>
        </p:nvSpPr>
        <p:spPr>
          <a:xfrm>
            <a:off x="729450" y="2242400"/>
            <a:ext cx="7688100" cy="22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№1</a:t>
            </a:r>
            <a:r>
              <a:rPr lang="ru" sz="3600"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PLACE IDENTITY/ 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NEIGHBORHOOD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 APPROTION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№2  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CONSTRICTIVE DIALOG BETWEEN CITIZEN AND MUNICIPALITY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(Human) resources</a:t>
            </a:r>
            <a:endParaRPr/>
          </a:p>
        </p:txBody>
      </p:sp>
      <p:sp>
        <p:nvSpPr>
          <p:cNvPr id="286" name="Google Shape;286;p30"/>
          <p:cNvSpPr txBox="1"/>
          <p:nvPr>
            <p:ph idx="1" type="body"/>
          </p:nvPr>
        </p:nvSpPr>
        <p:spPr>
          <a:xfrm>
            <a:off x="727650" y="3816100"/>
            <a:ext cx="1459200" cy="10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Moderator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7" name="Google Shape;287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88" name="Google Shape;288;p30"/>
          <p:cNvPicPr preferRelativeResize="0"/>
          <p:nvPr/>
        </p:nvPicPr>
        <p:blipFill rotWithShape="1">
          <a:blip r:embed="rId3">
            <a:alphaModFix/>
          </a:blip>
          <a:srcRect b="13822" l="0" r="0" t="0"/>
          <a:stretch/>
        </p:blipFill>
        <p:spPr>
          <a:xfrm>
            <a:off x="685416" y="2497025"/>
            <a:ext cx="1459110" cy="125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 rotWithShape="1">
          <a:blip r:embed="rId4">
            <a:alphaModFix/>
          </a:blip>
          <a:srcRect b="21691" l="0" r="0" t="0"/>
          <a:stretch/>
        </p:blipFill>
        <p:spPr>
          <a:xfrm>
            <a:off x="2144525" y="2297575"/>
            <a:ext cx="1860443" cy="14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 rotWithShape="1">
          <a:blip r:embed="rId5">
            <a:alphaModFix/>
          </a:blip>
          <a:srcRect b="30278" l="0" r="0" t="22500"/>
          <a:stretch/>
        </p:blipFill>
        <p:spPr>
          <a:xfrm>
            <a:off x="4004975" y="2799012"/>
            <a:ext cx="1706549" cy="80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 rotWithShape="1">
          <a:blip r:embed="rId6">
            <a:alphaModFix/>
          </a:blip>
          <a:srcRect b="13822" l="0" r="0" t="0"/>
          <a:stretch/>
        </p:blipFill>
        <p:spPr>
          <a:xfrm>
            <a:off x="5863925" y="2649425"/>
            <a:ext cx="1189550" cy="102512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0"/>
          <p:cNvSpPr/>
          <p:nvPr/>
        </p:nvSpPr>
        <p:spPr>
          <a:xfrm>
            <a:off x="7338150" y="2621988"/>
            <a:ext cx="1080000" cy="10800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0"/>
          <p:cNvSpPr txBox="1"/>
          <p:nvPr>
            <p:ph idx="1" type="body"/>
          </p:nvPr>
        </p:nvSpPr>
        <p:spPr>
          <a:xfrm>
            <a:off x="2399100" y="3754450"/>
            <a:ext cx="17064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Municipality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4" name="Google Shape;294;p30"/>
          <p:cNvSpPr txBox="1"/>
          <p:nvPr>
            <p:ph idx="1" type="body"/>
          </p:nvPr>
        </p:nvSpPr>
        <p:spPr>
          <a:xfrm>
            <a:off x="7425450" y="2875238"/>
            <a:ext cx="905400" cy="8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latin typeface="Raleway"/>
                <a:ea typeface="Raleway"/>
                <a:cs typeface="Raleway"/>
                <a:sym typeface="Raleway"/>
              </a:rPr>
              <a:t>NGO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5" name="Google Shape;295;p30"/>
          <p:cNvSpPr txBox="1"/>
          <p:nvPr>
            <p:ph idx="1" type="body"/>
          </p:nvPr>
        </p:nvSpPr>
        <p:spPr>
          <a:xfrm>
            <a:off x="4004975" y="3727450"/>
            <a:ext cx="1459200" cy="12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Community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6" name="Google Shape;296;p30"/>
          <p:cNvSpPr txBox="1"/>
          <p:nvPr>
            <p:ph idx="1" type="body"/>
          </p:nvPr>
        </p:nvSpPr>
        <p:spPr>
          <a:xfrm>
            <a:off x="5792250" y="3883600"/>
            <a:ext cx="1706400" cy="10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Institutions (school, library)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Co-funding</a:t>
            </a:r>
            <a:endParaRPr/>
          </a:p>
        </p:txBody>
      </p:sp>
      <p:sp>
        <p:nvSpPr>
          <p:cNvPr id="302" name="Google Shape;302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municipality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local businesses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residents (condos)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real-estate agencies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civil society foundations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transnational funding agencies</a:t>
            </a:r>
            <a:br>
              <a:rPr lang="ru" sz="1800">
                <a:latin typeface="Raleway"/>
                <a:ea typeface="Raleway"/>
                <a:cs typeface="Raleway"/>
                <a:sym typeface="Raleway"/>
              </a:rPr>
            </a:b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...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ministry (expand model on the state level)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3" name="Google Shape;303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4572000" y="-32100"/>
            <a:ext cx="4572000" cy="520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0" y="125"/>
            <a:ext cx="4572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Context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729450" y="1774075"/>
            <a:ext cx="2849400" cy="26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Lasnamäe,</a:t>
            </a:r>
            <a:r>
              <a:rPr b="1" lang="ru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(11 micro district)</a:t>
            </a:r>
            <a:endParaRPr b="1" sz="1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Threats</a:t>
            </a:r>
            <a:endParaRPr b="1" sz="1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-"/>
            </a:pPr>
            <a:r>
              <a:rPr b="1" lang="ru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Lack of identity</a:t>
            </a:r>
            <a:endParaRPr b="1" sz="1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-"/>
            </a:pPr>
            <a:r>
              <a:rPr b="1" lang="ru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Bad image</a:t>
            </a:r>
            <a:endParaRPr b="1" sz="1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-"/>
            </a:pPr>
            <a:r>
              <a:rPr b="1" lang="ru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Monofunctional </a:t>
            </a:r>
            <a:r>
              <a:rPr b="1" lang="ru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district</a:t>
            </a:r>
            <a:endParaRPr b="1" sz="1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-"/>
            </a:pPr>
            <a:r>
              <a:rPr b="1" lang="ru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Few social </a:t>
            </a:r>
            <a:r>
              <a:rPr b="1" lang="ru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infrastructure</a:t>
            </a:r>
            <a:endParaRPr b="1" sz="1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-"/>
            </a:pPr>
            <a:r>
              <a:rPr b="1" lang="ru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Car oriented</a:t>
            </a:r>
            <a:endParaRPr b="1" sz="1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5149025" y="1941050"/>
            <a:ext cx="2918700" cy="26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21212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Opportunity</a:t>
            </a:r>
            <a:endParaRPr b="1" sz="1400">
              <a:solidFill>
                <a:srgbClr val="21212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Raleway"/>
              <a:buChar char="-"/>
            </a:pPr>
            <a:r>
              <a:rPr lang="ru" sz="1400">
                <a:solidFill>
                  <a:srgbClr val="21212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Active </a:t>
            </a:r>
            <a:r>
              <a:rPr lang="ru" sz="1400">
                <a:solidFill>
                  <a:srgbClr val="21212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citizens</a:t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Raleway"/>
              <a:buChar char="-"/>
            </a:pPr>
            <a:r>
              <a:rPr lang="ru" sz="1400">
                <a:solidFill>
                  <a:srgbClr val="21212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NGO</a:t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Raleway"/>
              <a:buChar char="-"/>
            </a:pPr>
            <a:r>
              <a:rPr lang="ru" sz="1400">
                <a:solidFill>
                  <a:srgbClr val="21212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Basement shops</a:t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Raleway"/>
              <a:buChar char="-"/>
            </a:pPr>
            <a:r>
              <a:rPr lang="ru" sz="1400">
                <a:solidFill>
                  <a:srgbClr val="21212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Local production</a:t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Raleway"/>
              <a:buChar char="-"/>
            </a:pPr>
            <a:r>
              <a:rPr lang="ru" sz="1400">
                <a:solidFill>
                  <a:srgbClr val="21212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existing gathering places</a:t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Risks, Assumptions &amp; the Unknown</a:t>
            </a:r>
            <a:endParaRPr/>
          </a:p>
        </p:txBody>
      </p:sp>
      <p:sp>
        <p:nvSpPr>
          <p:cNvPr id="309" name="Google Shape;309;p3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CC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ru" sz="14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POSSIBLE PREFERENCES, HABITS, IMPRESSION</a:t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CC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ru" sz="14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LACK OF TRUST BETWEEN ALL ACTORS</a:t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CC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ru" sz="14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LACK OF ENTHUSIASM FROM MUNICIPALITY</a:t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CC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" sz="14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NO MONEY, NO HONEY</a:t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CC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ru" sz="1400">
                <a:solidFill>
                  <a:srgbClr val="21212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LACK OF CONTINUITY IN HUMAN RESOURCES</a:t>
            </a:r>
            <a:endParaRPr sz="1400">
              <a:solidFill>
                <a:srgbClr val="21212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CC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ru" sz="1400">
                <a:solidFill>
                  <a:srgbClr val="21212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FLEXIBILITY IN PROTOTYPING (LESS RISKS IN CASE OF FAILURE)</a:t>
            </a:r>
            <a:endParaRPr sz="1400">
              <a:solidFill>
                <a:srgbClr val="21212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1212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C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!</a:t>
            </a:r>
            <a:endParaRPr b="1" sz="1800">
              <a:solidFill>
                <a:srgbClr val="CC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rgbClr val="CC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!</a:t>
            </a:r>
            <a:endParaRPr b="1" sz="1800">
              <a:solidFill>
                <a:srgbClr val="CC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16" name="Google Shape;316;p33"/>
          <p:cNvSpPr/>
          <p:nvPr/>
        </p:nvSpPr>
        <p:spPr>
          <a:xfrm>
            <a:off x="-106525" y="-5525"/>
            <a:ext cx="9250500" cy="134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3"/>
          <p:cNvSpPr/>
          <p:nvPr/>
        </p:nvSpPr>
        <p:spPr>
          <a:xfrm>
            <a:off x="2851650" y="927250"/>
            <a:ext cx="3078000" cy="3078000"/>
          </a:xfrm>
          <a:prstGeom prst="heart">
            <a:avLst/>
          </a:prstGeom>
          <a:solidFill>
            <a:srgbClr val="FF00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13249" l="0" r="0" t="5766"/>
          <a:stretch/>
        </p:blipFill>
        <p:spPr>
          <a:xfrm>
            <a:off x="0" y="-90050"/>
            <a:ext cx="9144000" cy="5643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416325" y="409325"/>
            <a:ext cx="11820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FFFF"/>
                </a:solidFill>
              </a:rPr>
              <a:t>« </a:t>
            </a:r>
            <a:r>
              <a:rPr b="1" lang="ru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b="1" lang="ru" sz="3000">
                <a:solidFill>
                  <a:srgbClr val="FFFFFF"/>
                </a:solidFill>
              </a:rPr>
              <a:t>»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16881"/>
          <a:stretch/>
        </p:blipFill>
        <p:spPr>
          <a:xfrm>
            <a:off x="0" y="-73400"/>
            <a:ext cx="9277600" cy="52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649375" y="309450"/>
            <a:ext cx="11820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/>
              <a:t>« </a:t>
            </a:r>
            <a:r>
              <a:rPr b="1" lang="ru" sz="3000"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b="1" lang="ru" sz="3000"/>
              <a:t>»</a:t>
            </a:r>
            <a:endParaRPr b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Challenge of co-creation process</a:t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729450" y="24887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1/ lack of 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awareness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 on both ends - searching for 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positive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 examples micro-districts identity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2/ lack of constructive dialogue between (active) citizens and 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municipality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moderatoration / coordination)</a:t>
            </a:r>
            <a:br>
              <a:rPr lang="ru" sz="1800">
                <a:latin typeface="Raleway"/>
                <a:ea typeface="Raleway"/>
                <a:cs typeface="Raleway"/>
                <a:sym typeface="Raleway"/>
              </a:rPr>
            </a:br>
            <a:br>
              <a:rPr lang="ru" sz="1800">
                <a:latin typeface="Raleway"/>
                <a:ea typeface="Raleway"/>
                <a:cs typeface="Raleway"/>
                <a:sym typeface="Raleway"/>
              </a:rPr>
            </a:b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3/ lack of structure for collaboration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MODERATOR as change facilitator</a:t>
            </a:r>
            <a:endParaRPr/>
          </a:p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6503850" y="4428788"/>
            <a:ext cx="1914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Strategic project</a:t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1084625" y="4373575"/>
            <a:ext cx="1914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Participate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Intervention &amp; dialog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5584950" y="2724150"/>
            <a:ext cx="1914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FF"/>
                </a:solidFill>
              </a:rPr>
              <a:t>Community</a:t>
            </a:r>
            <a:endParaRPr b="1">
              <a:solidFill>
                <a:srgbClr val="FF00FF"/>
              </a:solidFill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1840175" y="2724138"/>
            <a:ext cx="1914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FF"/>
                </a:solidFill>
              </a:rPr>
              <a:t>Municipality</a:t>
            </a:r>
            <a:endParaRPr b="1">
              <a:solidFill>
                <a:srgbClr val="FF00FF"/>
              </a:solidFill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084625" y="3509325"/>
            <a:ext cx="1914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Project </a:t>
            </a:r>
            <a:r>
              <a:rPr lang="ru"/>
              <a:t>management</a:t>
            </a:r>
            <a:r>
              <a:rPr lang="ru"/>
              <a:t> communication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6503850" y="3509325"/>
            <a:ext cx="1914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Empowerment</a:t>
            </a:r>
            <a:r>
              <a:rPr lang="ru"/>
              <a:t>  create them new</a:t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11777" l="0" r="0" t="0"/>
          <a:stretch/>
        </p:blipFill>
        <p:spPr>
          <a:xfrm>
            <a:off x="3903713" y="2855175"/>
            <a:ext cx="1336575" cy="117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3903725" y="4503825"/>
            <a:ext cx="1662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Project manager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&amp; core team</a:t>
            </a: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 b="14045" l="0" r="0" t="0"/>
          <a:stretch/>
        </p:blipFill>
        <p:spPr>
          <a:xfrm flipH="1">
            <a:off x="2982275" y="3529575"/>
            <a:ext cx="1336550" cy="114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 b="14045" l="0" r="0" t="0"/>
          <a:stretch/>
        </p:blipFill>
        <p:spPr>
          <a:xfrm>
            <a:off x="4829225" y="3529575"/>
            <a:ext cx="1336550" cy="114878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1849375" y="2112463"/>
            <a:ext cx="1914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Coordinated municipality 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5549150" y="2112475"/>
            <a:ext cx="1914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</a:t>
            </a:r>
            <a:r>
              <a:rPr lang="ru"/>
              <a:t>mpowerment</a:t>
            </a:r>
            <a:r>
              <a:rPr lang="ru"/>
              <a:t> citizen participation</a:t>
            </a:r>
            <a:endParaRPr/>
          </a:p>
        </p:txBody>
      </p:sp>
      <p:cxnSp>
        <p:nvCxnSpPr>
          <p:cNvPr id="140" name="Google Shape;140;p18"/>
          <p:cNvCxnSpPr/>
          <p:nvPr/>
        </p:nvCxnSpPr>
        <p:spPr>
          <a:xfrm rot="10800000">
            <a:off x="3484275" y="2844775"/>
            <a:ext cx="516900" cy="270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18"/>
          <p:cNvCxnSpPr/>
          <p:nvPr/>
        </p:nvCxnSpPr>
        <p:spPr>
          <a:xfrm flipH="1" rot="10800000">
            <a:off x="5110250" y="2844825"/>
            <a:ext cx="438900" cy="230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18"/>
          <p:cNvSpPr/>
          <p:nvPr/>
        </p:nvSpPr>
        <p:spPr>
          <a:xfrm>
            <a:off x="4437425" y="3477250"/>
            <a:ext cx="254400" cy="195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4438425" y="3385150"/>
            <a:ext cx="271200" cy="252000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2733" r="0" t="2114"/>
          <a:stretch/>
        </p:blipFill>
        <p:spPr>
          <a:xfrm>
            <a:off x="0" y="574200"/>
            <a:ext cx="5426026" cy="45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5377250" y="1245175"/>
            <a:ext cx="3649800" cy="3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Big vision</a:t>
            </a:r>
            <a:r>
              <a:rPr b="1" lang="ru" sz="30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ru" sz="18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&amp;</a:t>
            </a:r>
            <a:r>
              <a:rPr b="1" lang="ru" sz="30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3000">
              <a:solidFill>
                <a:srgbClr val="CC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small</a:t>
            </a:r>
            <a:r>
              <a:rPr b="1" lang="ru" sz="30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ru" sz="18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interventions</a:t>
            </a:r>
            <a:r>
              <a:rPr b="1" lang="ru" sz="30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3000">
              <a:solidFill>
                <a:srgbClr val="CC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small</a:t>
            </a:r>
            <a:r>
              <a:rPr b="1" lang="ru" sz="30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ru" sz="18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interventions</a:t>
            </a:r>
            <a:endParaRPr b="1" sz="1800">
              <a:solidFill>
                <a:srgbClr val="CC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small</a:t>
            </a:r>
            <a:r>
              <a:rPr b="1" lang="ru" sz="30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ru" sz="18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interventions</a:t>
            </a:r>
            <a:r>
              <a:rPr b="1" lang="ru" sz="30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3000">
              <a:solidFill>
                <a:srgbClr val="CC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small</a:t>
            </a:r>
            <a:r>
              <a:rPr b="1" lang="ru" sz="30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ru" sz="18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interventions</a:t>
            </a:r>
            <a:r>
              <a:rPr b="1" lang="ru" sz="30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3000">
              <a:solidFill>
                <a:srgbClr val="CC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30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(tangible results) - combined process</a:t>
            </a:r>
            <a:br>
              <a:rPr b="1" lang="ru" sz="30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3000">
              <a:solidFill>
                <a:srgbClr val="CC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729450" y="1926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" y="495556"/>
            <a:ext cx="9143998" cy="4039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0"/>
          <p:cNvCxnSpPr/>
          <p:nvPr/>
        </p:nvCxnSpPr>
        <p:spPr>
          <a:xfrm rot="10800000">
            <a:off x="2688100" y="2239100"/>
            <a:ext cx="138000" cy="423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0"/>
          <p:cNvCxnSpPr/>
          <p:nvPr/>
        </p:nvCxnSpPr>
        <p:spPr>
          <a:xfrm flipH="1" rot="10800000">
            <a:off x="3040875" y="2662400"/>
            <a:ext cx="531300" cy="248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20"/>
          <p:cNvCxnSpPr/>
          <p:nvPr/>
        </p:nvCxnSpPr>
        <p:spPr>
          <a:xfrm>
            <a:off x="3789900" y="2739800"/>
            <a:ext cx="782100" cy="171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62" name="Google Shape;162;p20"/>
          <p:cNvSpPr/>
          <p:nvPr/>
        </p:nvSpPr>
        <p:spPr>
          <a:xfrm>
            <a:off x="2611900" y="2567150"/>
            <a:ext cx="531300" cy="531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3305475" y="1071750"/>
            <a:ext cx="782100" cy="7821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4134150" y="1386075"/>
            <a:ext cx="782100" cy="7821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5039025" y="1528950"/>
            <a:ext cx="782100" cy="7821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6191550" y="1785050"/>
            <a:ext cx="782100" cy="7821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7086900" y="2124400"/>
            <a:ext cx="782100" cy="7821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7372650" y="3098450"/>
            <a:ext cx="782100" cy="7821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"/>
          <p:cNvSpPr/>
          <p:nvPr/>
        </p:nvSpPr>
        <p:spPr>
          <a:xfrm>
            <a:off x="6191550" y="2911100"/>
            <a:ext cx="782100" cy="7821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5291438" y="2811650"/>
            <a:ext cx="782100" cy="7821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4206925" y="2500500"/>
            <a:ext cx="782100" cy="7821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3342200" y="2239100"/>
            <a:ext cx="782100" cy="7821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2258775" y="1785050"/>
            <a:ext cx="782100" cy="7821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/>
          <p:nvPr/>
        </p:nvSpPr>
        <p:spPr>
          <a:xfrm>
            <a:off x="2486500" y="2500500"/>
            <a:ext cx="782100" cy="7821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5" name="Google Shape;175;p20"/>
          <p:cNvCxnSpPr/>
          <p:nvPr/>
        </p:nvCxnSpPr>
        <p:spPr>
          <a:xfrm>
            <a:off x="5071675" y="3063500"/>
            <a:ext cx="782100" cy="171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0"/>
          <p:cNvCxnSpPr/>
          <p:nvPr/>
        </p:nvCxnSpPr>
        <p:spPr>
          <a:xfrm>
            <a:off x="4094700" y="3044600"/>
            <a:ext cx="782100" cy="171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77" name="Google Shape;177;p20"/>
          <p:cNvSpPr/>
          <p:nvPr/>
        </p:nvSpPr>
        <p:spPr>
          <a:xfrm>
            <a:off x="2688100" y="2016000"/>
            <a:ext cx="782100" cy="6801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2959800" y="2326400"/>
            <a:ext cx="248700" cy="248700"/>
          </a:xfrm>
          <a:prstGeom prst="pie">
            <a:avLst>
              <a:gd fmla="val 0" name="adj1"/>
              <a:gd fmla="val 1620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Process</a:t>
            </a:r>
            <a:endParaRPr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729450" y="2078875"/>
            <a:ext cx="3633900" cy="19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Raleway"/>
                <a:ea typeface="Raleway"/>
                <a:cs typeface="Raleway"/>
                <a:sym typeface="Raleway"/>
              </a:rPr>
              <a:t>1/ Collection of existing best practices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-"/>
            </a:pPr>
            <a:r>
              <a:rPr lang="ru" sz="1400">
                <a:latin typeface="Raleway"/>
                <a:ea typeface="Raleway"/>
                <a:cs typeface="Raleway"/>
                <a:sym typeface="Raleway"/>
              </a:rPr>
              <a:t>communication program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-"/>
            </a:pPr>
            <a:r>
              <a:rPr lang="ru" sz="1400">
                <a:latin typeface="Raleway"/>
                <a:ea typeface="Raleway"/>
                <a:cs typeface="Raleway"/>
                <a:sym typeface="Raleway"/>
              </a:rPr>
              <a:t>news paper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-"/>
            </a:pPr>
            <a:r>
              <a:rPr lang="ru" sz="1400">
                <a:latin typeface="Raleway"/>
                <a:ea typeface="Raleway"/>
                <a:cs typeface="Raleway"/>
                <a:sym typeface="Raleway"/>
              </a:rPr>
              <a:t>brochures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-"/>
            </a:pPr>
            <a:r>
              <a:rPr lang="ru" sz="1400">
                <a:latin typeface="Raleway"/>
                <a:ea typeface="Raleway"/>
                <a:cs typeface="Raleway"/>
                <a:sym typeface="Raleway"/>
              </a:rPr>
              <a:t>online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-"/>
            </a:pPr>
            <a:r>
              <a:rPr lang="ru" sz="1400">
                <a:latin typeface="Raleway"/>
                <a:ea typeface="Raleway"/>
                <a:cs typeface="Raleway"/>
                <a:sym typeface="Raleway"/>
              </a:rPr>
              <a:t>podcasts (radio)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5" name="Google Shape;185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86" name="Google Shape;186;p21"/>
          <p:cNvCxnSpPr/>
          <p:nvPr/>
        </p:nvCxnSpPr>
        <p:spPr>
          <a:xfrm flipH="1">
            <a:off x="4458975" y="1853850"/>
            <a:ext cx="6900" cy="2566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21"/>
          <p:cNvSpPr txBox="1"/>
          <p:nvPr/>
        </p:nvSpPr>
        <p:spPr>
          <a:xfrm>
            <a:off x="4901700" y="27243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3/ Prototype in one micro-district</a:t>
            </a:r>
            <a:endParaRPr/>
          </a:p>
        </p:txBody>
      </p:sp>
      <p:pic>
        <p:nvPicPr>
          <p:cNvPr id="188" name="Google Shape;188;p21"/>
          <p:cNvPicPr preferRelativeResize="0"/>
          <p:nvPr/>
        </p:nvPicPr>
        <p:blipFill rotWithShape="1">
          <a:blip r:embed="rId3">
            <a:alphaModFix/>
          </a:blip>
          <a:srcRect b="8584" l="48720" r="6920" t="6338"/>
          <a:stretch/>
        </p:blipFill>
        <p:spPr>
          <a:xfrm>
            <a:off x="6672525" y="1601875"/>
            <a:ext cx="1983400" cy="23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4962650" y="990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2/ Phrasing a vision with municipality - big picture</a:t>
            </a:r>
            <a:br>
              <a:rPr lang="ru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(choosing the focus area)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