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0" r:id="rId4"/>
    <p:sldId id="259" r:id="rId5"/>
    <p:sldId id="264" r:id="rId6"/>
    <p:sldId id="262" r:id="rId7"/>
    <p:sldId id="263" r:id="rId8"/>
    <p:sldId id="266" r:id="rId9"/>
    <p:sldId id="267" r:id="rId10"/>
    <p:sldId id="265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2"/>
    <p:restoredTop sz="94699"/>
  </p:normalViewPr>
  <p:slideViewPr>
    <p:cSldViewPr snapToGrid="0" snapToObjects="1">
      <p:cViewPr>
        <p:scale>
          <a:sx n="84" d="100"/>
          <a:sy n="84" d="100"/>
        </p:scale>
        <p:origin x="144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B416-C0BD-A94C-A43A-4ACB8CE6E3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2400" dirty="0"/>
              <a:t>City </a:t>
            </a:r>
            <a:r>
              <a:rPr lang="en-US" sz="12400" dirty="0">
                <a:solidFill>
                  <a:srgbClr val="FF0000"/>
                </a:solidFill>
              </a:rPr>
              <a:t>ai</a:t>
            </a:r>
            <a:r>
              <a:rPr lang="en-US" sz="12400" dirty="0">
                <a:latin typeface="+mn-lt"/>
              </a:rPr>
              <a:t>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A68BF-5DEF-164D-BBEF-410D8E397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b="1" dirty="0">
                <a:effectLst/>
              </a:rPr>
              <a:t>How to make the city digital with the help of artificial intelligence and co-creation? </a:t>
            </a:r>
            <a:br>
              <a:rPr lang="en-GB" dirty="0">
                <a:effectLst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8C6F2-23E6-7447-9D30-2EB0A6ACF9F5}"/>
              </a:ext>
            </a:extLst>
          </p:cNvPr>
          <p:cNvSpPr txBox="1"/>
          <p:nvPr/>
        </p:nvSpPr>
        <p:spPr>
          <a:xfrm>
            <a:off x="9154510" y="1885652"/>
            <a:ext cx="101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612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960121"/>
            <a:ext cx="8676222" cy="3200400"/>
          </a:xfrm>
        </p:spPr>
        <p:txBody>
          <a:bodyPr/>
          <a:lstStyle/>
          <a:p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4236720"/>
            <a:ext cx="8676222" cy="1905000"/>
          </a:xfrm>
        </p:spPr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807720"/>
            <a:ext cx="9496425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6798" b="35406"/>
          <a:stretch/>
        </p:blipFill>
        <p:spPr>
          <a:xfrm>
            <a:off x="1347787" y="807720"/>
            <a:ext cx="5064496" cy="384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4465" b="34528"/>
          <a:stretch/>
        </p:blipFill>
        <p:spPr>
          <a:xfrm>
            <a:off x="1347787" y="807720"/>
            <a:ext cx="5286565" cy="38971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045A3E-539D-B443-9C29-415B305B68CF}"/>
              </a:ext>
            </a:extLst>
          </p:cNvPr>
          <p:cNvSpPr txBox="1">
            <a:spLocks/>
          </p:cNvSpPr>
          <p:nvPr/>
        </p:nvSpPr>
        <p:spPr>
          <a:xfrm>
            <a:off x="0" y="53340"/>
            <a:ext cx="12191999" cy="65532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/>
              <a:t>City </a:t>
            </a:r>
            <a:r>
              <a:rPr lang="en-US" sz="4000" dirty="0">
                <a:solidFill>
                  <a:srgbClr val="FF0000"/>
                </a:solidFill>
              </a:rPr>
              <a:t>ai</a:t>
            </a:r>
            <a:r>
              <a:rPr lang="en-US" sz="4000" dirty="0">
                <a:latin typeface="+mn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9110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ru_varavad_1">
            <a:hlinkClick r:id="" action="ppaction://media"/>
            <a:extLst>
              <a:ext uri="{FF2B5EF4-FFF2-40B4-BE49-F238E27FC236}">
                <a16:creationId xmlns:a16="http://schemas.microsoft.com/office/drawing/2014/main" id="{27619C1A-429B-D147-B0FB-E593117A86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566" y="137160"/>
            <a:ext cx="11678339" cy="6568440"/>
          </a:xfrm>
        </p:spPr>
      </p:pic>
    </p:spTree>
    <p:extLst>
      <p:ext uri="{BB962C8B-B14F-4D97-AF65-F5344CB8AC3E}">
        <p14:creationId xmlns:p14="http://schemas.microsoft.com/office/powerpoint/2010/main" val="19512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62CC-B8C2-424F-9D01-4B076D87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254508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32535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834D7-328D-3240-A492-FBD73875B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88"/>
          <a:stretch/>
        </p:blipFill>
        <p:spPr>
          <a:xfrm>
            <a:off x="2360612" y="1569720"/>
            <a:ext cx="7437120" cy="483108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0DF0CE-7573-9140-8719-6245A4739AF3}"/>
              </a:ext>
            </a:extLst>
          </p:cNvPr>
          <p:cNvSpPr txBox="1">
            <a:spLocks/>
          </p:cNvSpPr>
          <p:nvPr/>
        </p:nvSpPr>
        <p:spPr>
          <a:xfrm>
            <a:off x="1582578" y="76200"/>
            <a:ext cx="941990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79544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8640" y="-369522"/>
            <a:ext cx="12906103" cy="84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02357-C48E-A14A-B3E4-A73C33ED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674D0-DE5F-F544-96CF-CD833EB5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72639"/>
            <a:ext cx="9905998" cy="3124201"/>
          </a:xfrm>
        </p:spPr>
        <p:txBody>
          <a:bodyPr/>
          <a:lstStyle/>
          <a:p>
            <a:pPr marL="457200" lvl="1" indent="0" algn="ctr" fontAlgn="ctr">
              <a:buNone/>
            </a:pPr>
            <a:r>
              <a:rPr lang="en-GB" sz="3200" dirty="0">
                <a:effectLst/>
              </a:rPr>
              <a:t>Synchronizing movements  of traffic / people to avoid congestions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99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E06-1BCC-A147-8BE3-268EB8F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E441-AAF3-4C43-AB96-88A267208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Interoperability between authorities responsible for traffic </a:t>
            </a:r>
          </a:p>
          <a:p>
            <a:r>
              <a:rPr lang="en-US" sz="2400" dirty="0"/>
              <a:t>Inclusion of </a:t>
            </a:r>
            <a:r>
              <a:rPr lang="en-US" sz="2400" dirty="0">
                <a:solidFill>
                  <a:srgbClr val="FF0000"/>
                </a:solidFill>
              </a:rPr>
              <a:t>AI</a:t>
            </a:r>
          </a:p>
          <a:p>
            <a:r>
              <a:rPr lang="en-US" sz="2400" dirty="0"/>
              <a:t>Real time and predictive management of the flow of traffic and people</a:t>
            </a:r>
          </a:p>
        </p:txBody>
      </p:sp>
    </p:spTree>
    <p:extLst>
      <p:ext uri="{BB962C8B-B14F-4D97-AF65-F5344CB8AC3E}">
        <p14:creationId xmlns:p14="http://schemas.microsoft.com/office/powerpoint/2010/main" val="101840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E06-1BCC-A147-8BE3-268EB8F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Achievements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E441-AAF3-4C43-AB96-88A267208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70761"/>
            <a:ext cx="9905998" cy="3520440"/>
          </a:xfrm>
        </p:spPr>
        <p:txBody>
          <a:bodyPr>
            <a:normAutofit fontScale="92500" lnSpcReduction="20000"/>
          </a:bodyPr>
          <a:lstStyle/>
          <a:p>
            <a:pPr fontAlgn="ctr"/>
            <a:r>
              <a:rPr lang="en-GB" sz="2400" dirty="0">
                <a:effectLst/>
              </a:rPr>
              <a:t>Time saving</a:t>
            </a:r>
          </a:p>
          <a:p>
            <a:pPr fontAlgn="ctr"/>
            <a:r>
              <a:rPr lang="en-GB" sz="2400" dirty="0">
                <a:effectLst/>
              </a:rPr>
              <a:t>Cost saving</a:t>
            </a:r>
          </a:p>
          <a:p>
            <a:pPr fontAlgn="ctr"/>
            <a:r>
              <a:rPr lang="en-GB" sz="2400" dirty="0">
                <a:effectLst/>
              </a:rPr>
              <a:t>Avoid congestion</a:t>
            </a:r>
          </a:p>
          <a:p>
            <a:pPr fontAlgn="ctr"/>
            <a:r>
              <a:rPr lang="en-GB" sz="2400" dirty="0">
                <a:effectLst/>
              </a:rPr>
              <a:t>Flow management</a:t>
            </a:r>
          </a:p>
          <a:p>
            <a:pPr fontAlgn="ctr"/>
            <a:r>
              <a:rPr lang="en-GB" sz="2400" dirty="0">
                <a:effectLst/>
              </a:rPr>
              <a:t>Less stress</a:t>
            </a:r>
          </a:p>
          <a:p>
            <a:pPr fontAlgn="ctr"/>
            <a:r>
              <a:rPr lang="en-GB" sz="2400" dirty="0">
                <a:effectLst/>
              </a:rPr>
              <a:t>improve citizens life</a:t>
            </a:r>
          </a:p>
          <a:p>
            <a:pPr fontAlgn="ctr"/>
            <a:r>
              <a:rPr lang="en-GB" sz="2400" dirty="0">
                <a:effectLst/>
              </a:rPr>
              <a:t>increase business activities</a:t>
            </a:r>
          </a:p>
          <a:p>
            <a:pPr fontAlgn="ctr"/>
            <a:r>
              <a:rPr lang="en-GB" sz="2400" dirty="0">
                <a:effectLst/>
              </a:rPr>
              <a:t>Avoid surprises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915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E06-1BCC-A147-8BE3-268EB8F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E441-AAF3-4C43-AB96-88A267208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03120"/>
            <a:ext cx="9905998" cy="3810001"/>
          </a:xfrm>
        </p:spPr>
        <p:txBody>
          <a:bodyPr>
            <a:normAutofit fontScale="92500" lnSpcReduction="20000"/>
          </a:bodyPr>
          <a:lstStyle/>
          <a:p>
            <a:pPr fontAlgn="ctr"/>
            <a:r>
              <a:rPr lang="en-GB" sz="2400" dirty="0">
                <a:effectLst/>
              </a:rPr>
              <a:t>City transport department (</a:t>
            </a:r>
            <a:r>
              <a:rPr lang="en-GB" sz="2400" dirty="0" err="1">
                <a:effectLst/>
              </a:rPr>
              <a:t>Tallinna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Transpordiamet</a:t>
            </a:r>
            <a:r>
              <a:rPr lang="en-GB" sz="2400" dirty="0">
                <a:effectLst/>
              </a:rPr>
              <a:t>)</a:t>
            </a:r>
          </a:p>
          <a:p>
            <a:pPr fontAlgn="ctr"/>
            <a:r>
              <a:rPr lang="en-GB" sz="2400" dirty="0">
                <a:effectLst/>
              </a:rPr>
              <a:t>Utilities Department (</a:t>
            </a:r>
            <a:r>
              <a:rPr lang="en-US" sz="2400" dirty="0" err="1">
                <a:effectLst/>
              </a:rPr>
              <a:t>Tallinna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Kommunaalamet</a:t>
            </a:r>
            <a:r>
              <a:rPr lang="en-US" sz="2400" dirty="0">
                <a:effectLst/>
              </a:rPr>
              <a:t>)</a:t>
            </a:r>
          </a:p>
          <a:p>
            <a:pPr fontAlgn="ctr"/>
            <a:r>
              <a:rPr lang="en-GB" sz="2400" dirty="0">
                <a:effectLst/>
              </a:rPr>
              <a:t>City Enterprise Department (</a:t>
            </a:r>
            <a:r>
              <a:rPr lang="en-GB" sz="2400" dirty="0" err="1">
                <a:effectLst/>
              </a:rPr>
              <a:t>Tallinna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Ettevotlusamet</a:t>
            </a:r>
            <a:r>
              <a:rPr lang="en-GB" sz="2400" dirty="0">
                <a:effectLst/>
              </a:rPr>
              <a:t>)</a:t>
            </a:r>
          </a:p>
          <a:p>
            <a:pPr fontAlgn="ctr"/>
            <a:r>
              <a:rPr lang="en-GB" sz="2400" dirty="0">
                <a:effectLst/>
              </a:rPr>
              <a:t>Tallinn City Tourist Office (</a:t>
            </a:r>
            <a:r>
              <a:rPr lang="en-GB" sz="2400" dirty="0" err="1">
                <a:effectLst/>
              </a:rPr>
              <a:t>Tallinna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Ettevotlusameti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turismiosakond</a:t>
            </a:r>
            <a:r>
              <a:rPr lang="en-GB" sz="2400" dirty="0">
                <a:effectLst/>
              </a:rPr>
              <a:t>)</a:t>
            </a:r>
          </a:p>
          <a:p>
            <a:pPr fontAlgn="ctr"/>
            <a:r>
              <a:rPr lang="en-GB" sz="2400" dirty="0">
                <a:effectLst/>
              </a:rPr>
              <a:t>City Regional department - central </a:t>
            </a:r>
            <a:r>
              <a:rPr lang="en-GB" sz="2400" dirty="0">
                <a:effectLst/>
                <a:sym typeface="Wingdings" pitchFamily="2" charset="2"/>
              </a:rPr>
              <a:t>(</a:t>
            </a:r>
            <a:r>
              <a:rPr lang="en-GB" sz="2400" dirty="0" err="1">
                <a:effectLst/>
              </a:rPr>
              <a:t>Tallinna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Kesklinnavalitsus</a:t>
            </a:r>
            <a:r>
              <a:rPr lang="en-GB" sz="2400" dirty="0">
                <a:effectLst/>
              </a:rPr>
              <a:t>)</a:t>
            </a:r>
          </a:p>
          <a:p>
            <a:pPr fontAlgn="ctr"/>
            <a:r>
              <a:rPr lang="en-GB" sz="2400" dirty="0">
                <a:effectLst/>
              </a:rPr>
              <a:t>Urban planning (</a:t>
            </a:r>
            <a:r>
              <a:rPr lang="en-GB" sz="2400" dirty="0" err="1">
                <a:effectLst/>
              </a:rPr>
              <a:t>Tallinna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Linnaplaneerimise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amet</a:t>
            </a:r>
            <a:r>
              <a:rPr lang="en-GB" sz="2400" dirty="0">
                <a:effectLst/>
              </a:rPr>
              <a:t>)</a:t>
            </a:r>
          </a:p>
          <a:p>
            <a:pPr fontAlgn="ctr"/>
            <a:r>
              <a:rPr lang="en-GB" sz="2400" dirty="0">
                <a:effectLst/>
              </a:rPr>
              <a:t>Police department </a:t>
            </a:r>
          </a:p>
          <a:p>
            <a:pPr fontAlgn="ctr"/>
            <a:r>
              <a:rPr lang="en-GB" sz="2400" dirty="0">
                <a:effectLst/>
              </a:rPr>
              <a:t>Event organizers </a:t>
            </a:r>
          </a:p>
          <a:p>
            <a:pPr fontAlgn="ctr"/>
            <a:r>
              <a:rPr lang="en-GB" sz="2400" dirty="0">
                <a:effectLst/>
              </a:rPr>
              <a:t>Participants </a:t>
            </a:r>
          </a:p>
        </p:txBody>
      </p:sp>
    </p:spTree>
    <p:extLst>
      <p:ext uri="{BB962C8B-B14F-4D97-AF65-F5344CB8AC3E}">
        <p14:creationId xmlns:p14="http://schemas.microsoft.com/office/powerpoint/2010/main" val="68386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E06-1BCC-A147-8BE3-268EB8F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– 6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E441-AAF3-4C43-AB96-88A267208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Analyse</a:t>
            </a:r>
            <a:r>
              <a:rPr lang="en-US" sz="2800" dirty="0"/>
              <a:t> current situation</a:t>
            </a:r>
          </a:p>
          <a:p>
            <a:r>
              <a:rPr lang="en-US" sz="2800" dirty="0"/>
              <a:t>Data identification</a:t>
            </a:r>
          </a:p>
          <a:p>
            <a:r>
              <a:rPr lang="en-US" sz="2800" dirty="0"/>
              <a:t>Combine data</a:t>
            </a:r>
          </a:p>
          <a:p>
            <a:r>
              <a:rPr lang="en-US" sz="2800" dirty="0"/>
              <a:t>Initial concept</a:t>
            </a:r>
          </a:p>
        </p:txBody>
      </p:sp>
    </p:spTree>
    <p:extLst>
      <p:ext uri="{BB962C8B-B14F-4D97-AF65-F5344CB8AC3E}">
        <p14:creationId xmlns:p14="http://schemas.microsoft.com/office/powerpoint/2010/main" val="408171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E06-1BCC-A147-8BE3-268EB8F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– 6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E441-AAF3-4C43-AB96-88A267208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Obtain </a:t>
            </a:r>
            <a:r>
              <a:rPr lang="en-US" sz="2800" dirty="0" err="1">
                <a:solidFill>
                  <a:srgbClr val="FF0000"/>
                </a:solidFill>
              </a:rPr>
              <a:t>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prototype</a:t>
            </a:r>
          </a:p>
          <a:p>
            <a:r>
              <a:rPr lang="en-US" sz="2800" dirty="0"/>
              <a:t>Data feeding </a:t>
            </a:r>
          </a:p>
          <a:p>
            <a:r>
              <a:rPr lang="en-US" sz="2800" dirty="0"/>
              <a:t>Expand data sources &amp; inputs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531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FE06-1BCC-A147-8BE3-268EB8F0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– 6 years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1D02B4-C56F-7A44-B732-90BE09E6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Real time and predictive </a:t>
            </a:r>
            <a:r>
              <a:rPr lang="en-US" sz="2800" dirty="0" err="1">
                <a:solidFill>
                  <a:srgbClr val="FF0000"/>
                </a:solidFill>
              </a:rPr>
              <a:t>ai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/>
              <a:t>Implementation in other cities and countries </a:t>
            </a:r>
          </a:p>
        </p:txBody>
      </p:sp>
    </p:spTree>
    <p:extLst>
      <p:ext uri="{BB962C8B-B14F-4D97-AF65-F5344CB8AC3E}">
        <p14:creationId xmlns:p14="http://schemas.microsoft.com/office/powerpoint/2010/main" val="36665268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44</TotalTime>
  <Words>171</Words>
  <Application>Microsoft Macintosh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</vt:lpstr>
      <vt:lpstr>Mesh</vt:lpstr>
      <vt:lpstr>City aid</vt:lpstr>
      <vt:lpstr>PowerPoint Presentation</vt:lpstr>
      <vt:lpstr>Key message</vt:lpstr>
      <vt:lpstr>actions</vt:lpstr>
      <vt:lpstr>Achievements </vt:lpstr>
      <vt:lpstr>stakeholders</vt:lpstr>
      <vt:lpstr>Roadmap – 6 weeks</vt:lpstr>
      <vt:lpstr>Roadmap – 6 months</vt:lpstr>
      <vt:lpstr>Roadmap – 6 years</vt:lpstr>
      <vt:lpstr>PowerPoint Presentation</vt:lpstr>
      <vt:lpstr>PowerPoint Presentation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aid</dc:title>
  <dc:creator>Luiza S Azambuja</dc:creator>
  <cp:lastModifiedBy>Luiza S Azambuja</cp:lastModifiedBy>
  <cp:revision>5</cp:revision>
  <dcterms:created xsi:type="dcterms:W3CDTF">2018-09-19T06:46:12Z</dcterms:created>
  <dcterms:modified xsi:type="dcterms:W3CDTF">2018-09-19T07:30:37Z</dcterms:modified>
</cp:coreProperties>
</file>