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1" r:id="rId5"/>
    <p:sldId id="263" r:id="rId6"/>
    <p:sldId id="259" r:id="rId7"/>
    <p:sldId id="262" r:id="rId8"/>
    <p:sldId id="260" r:id="rId9"/>
    <p:sldId id="266" r:id="rId10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FF50E-D01C-45A3-804A-2E39A5191A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75442D-BDA3-41A7-8C48-12844D1B1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35C2C-6F57-4AA6-9D97-A0EF0BDE2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73C8-F65C-4961-9846-737A42E77BD9}" type="datetimeFigureOut">
              <a:rPr lang="lv-LV" smtClean="0"/>
              <a:t>19.09.2018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FD103-94FA-4223-8060-26FA59A2C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77CA7-FD93-49E9-90CA-910691DA9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1146-E450-4D81-9588-51EFBA90986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19171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65613-E453-4DB3-A573-8E937843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52EEAE-E33C-414E-8F0D-132EF18A0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58337-49B4-4A64-9AC0-3FC2245DD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73C8-F65C-4961-9846-737A42E77BD9}" type="datetimeFigureOut">
              <a:rPr lang="lv-LV" smtClean="0"/>
              <a:t>19.09.2018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7BD4D-E17D-49A6-9ADB-866F54B1A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77DBB-6B67-4109-92AB-473044898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1146-E450-4D81-9588-51EFBA90986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74057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B0F4C0-08A5-4A59-A3F7-C980FCFCEC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83B2B4-8A79-4E48-B676-B801A0D012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C2273-4AC5-4E9E-8A6E-C83AC6012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73C8-F65C-4961-9846-737A42E77BD9}" type="datetimeFigureOut">
              <a:rPr lang="lv-LV" smtClean="0"/>
              <a:t>19.09.2018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9BC34-1AB6-49AF-809A-C1A36AC4D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E86D0-1EA6-4B68-9054-FDFC7CACA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1146-E450-4D81-9588-51EFBA90986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4100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31B19-7217-47EF-A967-3C55900D3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87EC9-8429-41FB-AAF0-8C570D6FC7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A8AB7-266B-4948-AA4F-CA4D263FB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73C8-F65C-4961-9846-737A42E77BD9}" type="datetimeFigureOut">
              <a:rPr lang="lv-LV" smtClean="0"/>
              <a:t>19.09.2018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0A46F-FD88-42C4-9FD8-7AE47ED1A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473E8-97DE-4546-AFC1-85285AA7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1146-E450-4D81-9588-51EFBA90986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0882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BE919-C8C0-4F7E-990D-D5E2DB253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A20D91-CB6F-4A23-A207-5C13D816D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FCEAE-3A95-4E0C-A744-CB54A1182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73C8-F65C-4961-9846-737A42E77BD9}" type="datetimeFigureOut">
              <a:rPr lang="lv-LV" smtClean="0"/>
              <a:t>19.09.2018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52CCB-9933-4C4A-8534-71C616FC2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5A5F2-7B09-4A0D-8613-0D0DC604E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1146-E450-4D81-9588-51EFBA90986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71211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9872E-C2BF-4561-A6A7-7682024C4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299D7-B8E3-4DAD-B37D-12E314CEE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C5AA69-1663-44FE-9CCA-7037480B1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D3A0CD-8A2A-4604-84E1-74207CB47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73C8-F65C-4961-9846-737A42E77BD9}" type="datetimeFigureOut">
              <a:rPr lang="lv-LV" smtClean="0"/>
              <a:t>19.09.2018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E8E830-4AC9-4297-9EE7-595F46D14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A3A86-6F4B-4ACF-8915-E4DC95A6A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1146-E450-4D81-9588-51EFBA90986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84292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F78C1-B229-46FB-8890-D98D0F29F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067FCE-6279-4AFC-9F9B-D3768192E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CDFF6-9B5D-4B04-ABF6-23D8833C4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568871-C80F-41DF-B60D-874EAACCB5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A59E99-5D87-41EA-8A94-E8E175981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ADF69C-D02B-41CA-A0FC-486F24C38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73C8-F65C-4961-9846-737A42E77BD9}" type="datetimeFigureOut">
              <a:rPr lang="lv-LV" smtClean="0"/>
              <a:t>19.09.2018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5EDF0-FB14-436A-A73E-BC1A239C7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22B0DC-3B72-44CD-A25C-52CB9A289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1146-E450-4D81-9588-51EFBA90986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1632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4793A-9CAD-495E-A7C7-C4728B622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547E68-ADCB-4257-A2D1-276DCC87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73C8-F65C-4961-9846-737A42E77BD9}" type="datetimeFigureOut">
              <a:rPr lang="lv-LV" smtClean="0"/>
              <a:t>19.09.2018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DC8D48-A351-4787-B4C8-278EB75F6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8776F4-5B26-42E9-80E3-D3DACD564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1146-E450-4D81-9588-51EFBA90986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08461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BB46C-A614-4062-88D2-387B0D16D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73C8-F65C-4961-9846-737A42E77BD9}" type="datetimeFigureOut">
              <a:rPr lang="lv-LV" smtClean="0"/>
              <a:t>19.09.2018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68BBD-57F9-4980-BCD5-E714513C0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1BAA9B-D8E1-453E-BDE7-44A3AC0E4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1146-E450-4D81-9588-51EFBA90986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2659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7DDAC-C9C9-4563-BF98-FAFF4FE87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66405-3C80-4408-9CCF-8E0FE812B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98EFA7-DE71-44C8-A1B3-8235BB575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4AE798-E071-407A-8C8A-6B2853816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73C8-F65C-4961-9846-737A42E77BD9}" type="datetimeFigureOut">
              <a:rPr lang="lv-LV" smtClean="0"/>
              <a:t>19.09.2018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CF52EC-3084-412C-ACF5-6E85C2636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25B910-09C1-428F-A3A7-B8E1E6293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1146-E450-4D81-9588-51EFBA90986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630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C1E97-106F-46FC-8300-F1659CC84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18B0EC-3324-46E8-BA46-E17F88B3FE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6C67F1-FD7E-4B26-A6B2-E95D357BD8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5F28E9-32B4-456D-BFE3-006AE45F4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B73C8-F65C-4961-9846-737A42E77BD9}" type="datetimeFigureOut">
              <a:rPr lang="lv-LV" smtClean="0"/>
              <a:t>19.09.2018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27D1DF-D2B0-4480-BB8D-7A325DA17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91BE0B-4F6E-499C-99A6-E3966BB63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1146-E450-4D81-9588-51EFBA90986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06309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1CFD2B-891B-48A3-806F-3FA190B73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807B8-DF6B-4886-8BF9-DC59A76CC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DD2FA-0321-44F9-8968-40468E304E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B73C8-F65C-4961-9846-737A42E77BD9}" type="datetimeFigureOut">
              <a:rPr lang="lv-LV" smtClean="0"/>
              <a:t>19.09.2018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923BE-F743-44A0-A291-5DB7987064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257514-BEEB-490E-9DD5-6F8A22AE85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1146-E450-4D81-9588-51EFBA90986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8502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830FFB6-F084-48FE-B719-5E4C76D617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20" y="1856596"/>
            <a:ext cx="5206980" cy="298042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E91F6B-D01C-4E82-80D9-BE6436DAE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479" y="1122363"/>
            <a:ext cx="9144000" cy="2387600"/>
          </a:xfrm>
        </p:spPr>
        <p:txBody>
          <a:bodyPr/>
          <a:lstStyle/>
          <a:p>
            <a:pPr algn="l"/>
            <a:r>
              <a:rPr lang="lv-LV" dirty="0"/>
              <a:t>Project </a:t>
            </a:r>
            <a:r>
              <a:rPr lang="lv-LV" dirty="0" err="1"/>
              <a:t>name</a:t>
            </a:r>
            <a:br>
              <a:rPr lang="lv-LV" dirty="0"/>
            </a:br>
            <a:r>
              <a:rPr lang="lv-LV" dirty="0" err="1"/>
              <a:t>Agora</a:t>
            </a:r>
            <a:r>
              <a:rPr lang="lv-LV" dirty="0"/>
              <a:t>/ </a:t>
            </a:r>
            <a:r>
              <a:rPr lang="lv-LV" dirty="0" err="1"/>
              <a:t>Trigger</a:t>
            </a:r>
            <a:r>
              <a:rPr lang="lv-LV" dirty="0"/>
              <a:t> </a:t>
            </a:r>
            <a:r>
              <a:rPr lang="lv-LV" dirty="0" err="1"/>
              <a:t>Point</a:t>
            </a:r>
            <a:endParaRPr lang="lv-LV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F8BF53-74B4-43C9-A506-549D7D4740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5479" y="3602038"/>
            <a:ext cx="9144000" cy="1655762"/>
          </a:xfrm>
        </p:spPr>
        <p:txBody>
          <a:bodyPr/>
          <a:lstStyle/>
          <a:p>
            <a:pPr algn="l"/>
            <a:r>
              <a:rPr lang="lv-LV" dirty="0" err="1"/>
              <a:t>Group</a:t>
            </a:r>
            <a:r>
              <a:rPr lang="lv-LV" dirty="0"/>
              <a:t> 5/ </a:t>
            </a:r>
            <a:r>
              <a:rPr lang="lv-LV" dirty="0" err="1"/>
              <a:t>Challenge</a:t>
            </a:r>
            <a:r>
              <a:rPr lang="lv-LV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3806630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316D2-81B2-4BEC-B38F-2C93498C3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815" y="686938"/>
            <a:ext cx="10515600" cy="22805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3200" u="sng" dirty="0" err="1">
                <a:latin typeface="+mj-lt"/>
              </a:rPr>
              <a:t>Specific</a:t>
            </a:r>
            <a:r>
              <a:rPr lang="lv-LV" sz="3200" u="sng" dirty="0">
                <a:latin typeface="+mj-lt"/>
              </a:rPr>
              <a:t> </a:t>
            </a:r>
            <a:r>
              <a:rPr lang="lv-LV" sz="3200" u="sng" dirty="0" err="1">
                <a:latin typeface="+mj-lt"/>
              </a:rPr>
              <a:t>problem</a:t>
            </a:r>
            <a:r>
              <a:rPr lang="lv-LV" sz="3200" u="sng" dirty="0">
                <a:latin typeface="+mj-lt"/>
              </a:rPr>
              <a:t>: </a:t>
            </a:r>
          </a:p>
          <a:p>
            <a:pPr marL="0" indent="0" algn="just">
              <a:buNone/>
            </a:pPr>
            <a:r>
              <a:rPr lang="lv-LV" dirty="0" err="1">
                <a:latin typeface="+mj-lt"/>
              </a:rPr>
              <a:t>The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appartment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housing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management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and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inhabitants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are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not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knowledgable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enough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about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how</a:t>
            </a:r>
            <a:r>
              <a:rPr lang="lv-LV" dirty="0">
                <a:latin typeface="+mj-lt"/>
              </a:rPr>
              <a:t> to </a:t>
            </a:r>
            <a:r>
              <a:rPr lang="lv-LV" dirty="0" err="1">
                <a:latin typeface="+mj-lt"/>
              </a:rPr>
              <a:t>improve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their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living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environment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and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conditions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and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the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legislation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and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rules</a:t>
            </a:r>
            <a:r>
              <a:rPr lang="lv-LV" dirty="0">
                <a:latin typeface="+mj-lt"/>
              </a:rPr>
              <a:t> to </a:t>
            </a:r>
            <a:r>
              <a:rPr lang="lv-LV" dirty="0" err="1">
                <a:latin typeface="+mj-lt"/>
              </a:rPr>
              <a:t>that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need</a:t>
            </a:r>
            <a:r>
              <a:rPr lang="lv-LV" dirty="0">
                <a:latin typeface="+mj-lt"/>
              </a:rPr>
              <a:t> to </a:t>
            </a:r>
            <a:r>
              <a:rPr lang="lv-LV" dirty="0" err="1">
                <a:latin typeface="+mj-lt"/>
              </a:rPr>
              <a:t>be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followed</a:t>
            </a:r>
            <a:r>
              <a:rPr lang="lv-LV" dirty="0">
                <a:latin typeface="+mj-lt"/>
              </a:rPr>
              <a:t>. </a:t>
            </a:r>
          </a:p>
          <a:p>
            <a:pPr marL="0" indent="0">
              <a:buNone/>
            </a:pPr>
            <a:endParaRPr lang="lv-LV" dirty="0">
              <a:latin typeface="+mj-lt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F73B1C1-8817-4034-86BC-28AD90E9DA50}"/>
              </a:ext>
            </a:extLst>
          </p:cNvPr>
          <p:cNvSpPr txBox="1">
            <a:spLocks/>
          </p:cNvSpPr>
          <p:nvPr/>
        </p:nvSpPr>
        <p:spPr>
          <a:xfrm>
            <a:off x="777815" y="3429000"/>
            <a:ext cx="10515600" cy="2280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lv-LV" sz="3200" u="sng" dirty="0" err="1">
                <a:latin typeface="+mj-lt"/>
              </a:rPr>
              <a:t>Context</a:t>
            </a:r>
            <a:r>
              <a:rPr lang="lv-LV" sz="3200" u="sng" dirty="0">
                <a:latin typeface="+mj-lt"/>
              </a:rPr>
              <a:t>: </a:t>
            </a:r>
          </a:p>
          <a:p>
            <a:pPr marL="0" indent="0" algn="just">
              <a:buNone/>
            </a:pPr>
            <a:r>
              <a:rPr lang="lv-LV" dirty="0" err="1">
                <a:latin typeface="+mj-lt"/>
              </a:rPr>
              <a:t>Lack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of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consise</a:t>
            </a:r>
            <a:r>
              <a:rPr lang="lv-LV" dirty="0">
                <a:latin typeface="+mj-lt"/>
              </a:rPr>
              <a:t>, </a:t>
            </a:r>
            <a:r>
              <a:rPr lang="lv-LV" dirty="0" err="1">
                <a:latin typeface="+mj-lt"/>
              </a:rPr>
              <a:t>understandable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information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on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themes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like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living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environment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improvement</a:t>
            </a:r>
            <a:r>
              <a:rPr lang="lv-LV" dirty="0">
                <a:latin typeface="+mj-lt"/>
              </a:rPr>
              <a:t>, </a:t>
            </a:r>
            <a:r>
              <a:rPr lang="lv-LV" dirty="0" err="1">
                <a:latin typeface="+mj-lt"/>
              </a:rPr>
              <a:t>etc</a:t>
            </a:r>
            <a:r>
              <a:rPr lang="lv-LV" dirty="0">
                <a:latin typeface="+mj-lt"/>
              </a:rPr>
              <a:t>., </a:t>
            </a:r>
            <a:r>
              <a:rPr lang="lv-LV" dirty="0" err="1">
                <a:latin typeface="+mj-lt"/>
              </a:rPr>
              <a:t>is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affecting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the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motivation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of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inhabitants</a:t>
            </a:r>
            <a:r>
              <a:rPr lang="lv-LV" dirty="0">
                <a:latin typeface="+mj-lt"/>
              </a:rPr>
              <a:t> to </a:t>
            </a:r>
            <a:r>
              <a:rPr lang="lv-LV" dirty="0" err="1">
                <a:latin typeface="+mj-lt"/>
              </a:rPr>
              <a:t>create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change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and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creating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connectivity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issues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between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the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stakeholders</a:t>
            </a:r>
            <a:r>
              <a:rPr lang="lv-LV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32885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68173-E7F5-4B9C-B0F1-EF6C16F67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200" u="sng" dirty="0" err="1"/>
              <a:t>Solution</a:t>
            </a:r>
            <a:endParaRPr lang="lv-LV" sz="32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52D45-76B1-4B79-8DDE-1E816FA8C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172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lv-LV" sz="2400" dirty="0" err="1">
                <a:latin typeface="+mj-lt"/>
              </a:rPr>
              <a:t>Digtal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knowledge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platform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based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on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collaboration</a:t>
            </a:r>
            <a:r>
              <a:rPr lang="lv-LV" sz="2400" dirty="0">
                <a:latin typeface="+mj-lt"/>
              </a:rPr>
              <a:t>, </a:t>
            </a:r>
            <a:r>
              <a:rPr lang="lv-LV" sz="2400" dirty="0" err="1">
                <a:latin typeface="+mj-lt"/>
              </a:rPr>
              <a:t>networking</a:t>
            </a:r>
            <a:r>
              <a:rPr lang="lv-LV" sz="2400" dirty="0">
                <a:latin typeface="+mj-lt"/>
              </a:rPr>
              <a:t>, </a:t>
            </a:r>
            <a:r>
              <a:rPr lang="lv-LV" sz="2400" dirty="0" err="1">
                <a:latin typeface="+mj-lt"/>
              </a:rPr>
              <a:t>multi-level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governance</a:t>
            </a:r>
            <a:r>
              <a:rPr lang="lv-LV" sz="2400" dirty="0">
                <a:latin typeface="+mj-lt"/>
              </a:rPr>
              <a:t> to </a:t>
            </a:r>
            <a:r>
              <a:rPr lang="lv-LV" sz="2400" dirty="0" err="1">
                <a:latin typeface="+mj-lt"/>
              </a:rPr>
              <a:t>support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inhabitants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and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the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society</a:t>
            </a:r>
            <a:r>
              <a:rPr lang="lv-LV" sz="2400" dirty="0">
                <a:latin typeface="+mj-lt"/>
              </a:rPr>
              <a:t>, </a:t>
            </a:r>
            <a:r>
              <a:rPr lang="lv-LV" sz="2400" dirty="0" err="1">
                <a:latin typeface="+mj-lt"/>
              </a:rPr>
              <a:t>and</a:t>
            </a:r>
            <a:r>
              <a:rPr lang="lv-LV" sz="2400" dirty="0">
                <a:latin typeface="+mj-lt"/>
              </a:rPr>
              <a:t> to </a:t>
            </a:r>
            <a:r>
              <a:rPr lang="lv-LV" sz="2400" dirty="0" err="1">
                <a:latin typeface="+mj-lt"/>
              </a:rPr>
              <a:t>create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synergies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between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different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stakeholders</a:t>
            </a:r>
            <a:endParaRPr lang="lv-LV" sz="2400" dirty="0">
              <a:latin typeface="+mj-lt"/>
            </a:endParaRPr>
          </a:p>
          <a:p>
            <a:pPr algn="just"/>
            <a:r>
              <a:rPr lang="lv-LV" sz="2400" dirty="0" err="1">
                <a:latin typeface="+mj-lt"/>
              </a:rPr>
              <a:t>Supporting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libraries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as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knowledge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centres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and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creating</a:t>
            </a:r>
            <a:r>
              <a:rPr lang="lv-LV" sz="2400" dirty="0">
                <a:latin typeface="+mj-lt"/>
              </a:rPr>
              <a:t> a </a:t>
            </a:r>
            <a:r>
              <a:rPr lang="lv-LV" sz="2400" dirty="0" err="1">
                <a:latin typeface="+mj-lt"/>
              </a:rPr>
              <a:t>link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between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the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digital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platform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and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stakeholders</a:t>
            </a:r>
            <a:endParaRPr lang="lv-LV" sz="2400" dirty="0"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807E74-30C6-42AF-8425-3F71016B81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982" y="3689232"/>
            <a:ext cx="6554637" cy="237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73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D7EDF7CD-4411-4AF7-A4BD-327EA4E8C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143" y="460431"/>
            <a:ext cx="10515600" cy="1325563"/>
          </a:xfrm>
        </p:spPr>
        <p:txBody>
          <a:bodyPr>
            <a:normAutofit/>
          </a:bodyPr>
          <a:lstStyle/>
          <a:p>
            <a:r>
              <a:rPr lang="lv-LV" sz="3200" u="sng" dirty="0" err="1"/>
              <a:t>Key</a:t>
            </a:r>
            <a:r>
              <a:rPr lang="lv-LV" sz="3200" u="sng" dirty="0"/>
              <a:t> </a:t>
            </a:r>
            <a:r>
              <a:rPr lang="lv-LV" sz="3200" u="sng" dirty="0" err="1"/>
              <a:t>phrase</a:t>
            </a:r>
            <a:r>
              <a:rPr lang="lv-LV" sz="3200" u="sng" dirty="0"/>
              <a:t>/</a:t>
            </a:r>
            <a:r>
              <a:rPr lang="lv-LV" sz="3200" u="sng" dirty="0" err="1"/>
              <a:t>main</a:t>
            </a:r>
            <a:r>
              <a:rPr lang="lv-LV" sz="3200" u="sng" dirty="0"/>
              <a:t> </a:t>
            </a:r>
            <a:r>
              <a:rPr lang="lv-LV" sz="3200" u="sng" dirty="0" err="1"/>
              <a:t>value</a:t>
            </a:r>
            <a:r>
              <a:rPr lang="lv-LV" sz="3200" u="sng" dirty="0"/>
              <a:t>: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78B8A68-4B86-4D63-AC19-9B113BC10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143" y="1690777"/>
            <a:ext cx="10515600" cy="4873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 err="1">
                <a:latin typeface="+mj-lt"/>
              </a:rPr>
              <a:t>Triggering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the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change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and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bringing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planning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and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decision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making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closer</a:t>
            </a:r>
            <a:r>
              <a:rPr lang="lv-LV" dirty="0">
                <a:latin typeface="+mj-lt"/>
              </a:rPr>
              <a:t> to </a:t>
            </a:r>
            <a:r>
              <a:rPr lang="lv-LV" dirty="0" err="1">
                <a:latin typeface="+mj-lt"/>
              </a:rPr>
              <a:t>the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inhabitants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of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the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districts</a:t>
            </a:r>
            <a:endParaRPr lang="lv-LV" dirty="0">
              <a:latin typeface="+mj-lt"/>
            </a:endParaRPr>
          </a:p>
          <a:p>
            <a:pPr marL="0" indent="0">
              <a:buNone/>
            </a:pPr>
            <a:r>
              <a:rPr lang="lv-LV" dirty="0" err="1">
                <a:latin typeface="+mj-lt"/>
              </a:rPr>
              <a:t>Boosting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interpreneurial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mindset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in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the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district</a:t>
            </a:r>
            <a:r>
              <a:rPr lang="lv-LV" dirty="0">
                <a:latin typeface="+mj-lt"/>
              </a:rPr>
              <a:t> </a:t>
            </a:r>
            <a:r>
              <a:rPr lang="lv-LV" dirty="0" err="1">
                <a:latin typeface="+mj-lt"/>
              </a:rPr>
              <a:t>societys</a:t>
            </a:r>
            <a:r>
              <a:rPr lang="lv-LV" dirty="0">
                <a:latin typeface="+mj-lt"/>
              </a:rPr>
              <a:t> </a:t>
            </a: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dirty="0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21E5224-19E7-4B31-9872-44AA30F711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863" y="3328696"/>
            <a:ext cx="4386711" cy="292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46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D9904D-6F59-4DE5-AF45-98B2A9FF382D}"/>
              </a:ext>
            </a:extLst>
          </p:cNvPr>
          <p:cNvSpPr/>
          <p:nvPr/>
        </p:nvSpPr>
        <p:spPr>
          <a:xfrm>
            <a:off x="831011" y="474869"/>
            <a:ext cx="910661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3200" u="sng" dirty="0" err="1">
                <a:latin typeface="+mj-lt"/>
              </a:rPr>
              <a:t>Opportunities</a:t>
            </a:r>
            <a:r>
              <a:rPr lang="lv-LV" sz="3200" u="sng" dirty="0">
                <a:latin typeface="+mj-lt"/>
              </a:rPr>
              <a:t>/</a:t>
            </a:r>
            <a:r>
              <a:rPr lang="lv-LV" sz="3200" u="sng" dirty="0" err="1">
                <a:latin typeface="+mj-lt"/>
              </a:rPr>
              <a:t>desired</a:t>
            </a:r>
            <a:r>
              <a:rPr lang="lv-LV" sz="3200" u="sng" dirty="0">
                <a:latin typeface="+mj-lt"/>
              </a:rPr>
              <a:t> </a:t>
            </a:r>
            <a:r>
              <a:rPr lang="lv-LV" sz="3200" u="sng" dirty="0" err="1">
                <a:latin typeface="+mj-lt"/>
              </a:rPr>
              <a:t>autcome</a:t>
            </a:r>
            <a:r>
              <a:rPr lang="lv-LV" sz="3200" u="sng" dirty="0">
                <a:latin typeface="+mj-lt"/>
              </a:rPr>
              <a:t>: </a:t>
            </a:r>
            <a:br>
              <a:rPr lang="lv-LV" sz="3200" u="sng" dirty="0">
                <a:latin typeface="+mj-lt"/>
              </a:rPr>
            </a:br>
            <a:endParaRPr lang="lv-LV" sz="2400" u="sng" dirty="0"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400" dirty="0" err="1">
                <a:latin typeface="+mj-lt"/>
              </a:rPr>
              <a:t>Educating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appartment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union</a:t>
            </a:r>
            <a:r>
              <a:rPr lang="lv-LV" sz="2400" dirty="0">
                <a:latin typeface="+mj-lt"/>
              </a:rPr>
              <a:t> (AU) </a:t>
            </a:r>
            <a:r>
              <a:rPr lang="lv-LV" sz="2400" dirty="0" err="1">
                <a:latin typeface="+mj-lt"/>
              </a:rPr>
              <a:t>managers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and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leaders</a:t>
            </a:r>
            <a:r>
              <a:rPr lang="lv-LV" sz="2400" dirty="0">
                <a:latin typeface="+mj-lt"/>
              </a:rPr>
              <a:t>, </a:t>
            </a:r>
            <a:r>
              <a:rPr lang="lv-LV" sz="2400" dirty="0" err="1">
                <a:latin typeface="+mj-lt"/>
              </a:rPr>
              <a:t>so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they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can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motivate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the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inhabitants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by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explaining</a:t>
            </a:r>
            <a:r>
              <a:rPr lang="lv-LV" sz="2400" dirty="0">
                <a:latin typeface="+mj-lt"/>
              </a:rPr>
              <a:t>, </a:t>
            </a:r>
            <a:r>
              <a:rPr lang="lv-LV" sz="2400" dirty="0" err="1">
                <a:latin typeface="+mj-lt"/>
              </a:rPr>
              <a:t>organizing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the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change</a:t>
            </a:r>
            <a:r>
              <a:rPr lang="lv-LV" sz="2400" dirty="0">
                <a:latin typeface="+mj-lt"/>
              </a:rPr>
              <a:t>, </a:t>
            </a:r>
            <a:r>
              <a:rPr lang="lv-LV" sz="2400" dirty="0" err="1">
                <a:latin typeface="+mj-lt"/>
              </a:rPr>
              <a:t>helping</a:t>
            </a:r>
            <a:r>
              <a:rPr lang="lv-LV" sz="2400" dirty="0">
                <a:latin typeface="+mj-lt"/>
              </a:rPr>
              <a:t> to </a:t>
            </a:r>
            <a:r>
              <a:rPr lang="lv-LV" sz="2400" dirty="0" err="1">
                <a:latin typeface="+mj-lt"/>
              </a:rPr>
              <a:t>climb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the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ladder</a:t>
            </a:r>
            <a:r>
              <a:rPr lang="lv-LV" sz="2400" dirty="0">
                <a:latin typeface="+mj-lt"/>
              </a:rPr>
              <a:t> to </a:t>
            </a:r>
            <a:r>
              <a:rPr lang="lv-LV" sz="2400" dirty="0" err="1">
                <a:latin typeface="+mj-lt"/>
              </a:rPr>
              <a:t>improved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living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conditions</a:t>
            </a:r>
            <a:r>
              <a:rPr lang="lv-LV" sz="2400" dirty="0">
                <a:latin typeface="+mj-lt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400" dirty="0">
                <a:latin typeface="+mj-lt"/>
              </a:rPr>
              <a:t>AU </a:t>
            </a:r>
            <a:r>
              <a:rPr lang="lv-LV" sz="2400" dirty="0" err="1">
                <a:latin typeface="+mj-lt"/>
              </a:rPr>
              <a:t>managers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become</a:t>
            </a:r>
            <a:r>
              <a:rPr lang="lv-LV" sz="2400" dirty="0">
                <a:latin typeface="+mj-lt"/>
              </a:rPr>
              <a:t> mediators </a:t>
            </a:r>
            <a:r>
              <a:rPr lang="lv-LV" sz="2400" dirty="0" err="1">
                <a:latin typeface="+mj-lt"/>
              </a:rPr>
              <a:t>between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the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inhabitants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and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the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municipality</a:t>
            </a:r>
            <a:r>
              <a:rPr lang="lv-LV" sz="2400" dirty="0">
                <a:latin typeface="+mj-lt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400" dirty="0" err="1">
                <a:latin typeface="+mj-lt"/>
              </a:rPr>
              <a:t>Increase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of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focused</a:t>
            </a:r>
            <a:r>
              <a:rPr lang="lv-LV" sz="2400" dirty="0">
                <a:latin typeface="+mj-lt"/>
              </a:rPr>
              <a:t>, </a:t>
            </a:r>
            <a:r>
              <a:rPr lang="lv-LV" sz="2400" dirty="0" err="1">
                <a:latin typeface="+mj-lt"/>
              </a:rPr>
              <a:t>transparrent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housing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and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district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improvement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projects</a:t>
            </a:r>
            <a:r>
              <a:rPr lang="lv-LV" sz="2400" dirty="0">
                <a:latin typeface="+mj-lt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400" dirty="0" err="1">
                <a:latin typeface="+mj-lt"/>
              </a:rPr>
              <a:t>Collected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data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about</a:t>
            </a:r>
            <a:r>
              <a:rPr lang="lv-LV" sz="2400" dirty="0">
                <a:latin typeface="+mj-lt"/>
              </a:rPr>
              <a:t> novelties </a:t>
            </a:r>
            <a:r>
              <a:rPr lang="lv-LV" sz="2400" dirty="0" err="1">
                <a:latin typeface="+mj-lt"/>
              </a:rPr>
              <a:t>and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improvement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costs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of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appartment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housing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and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their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surrounding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area</a:t>
            </a:r>
            <a:r>
              <a:rPr lang="lv-LV" sz="2400" dirty="0">
                <a:latin typeface="+mj-lt"/>
              </a:rPr>
              <a:t> (</a:t>
            </a:r>
            <a:r>
              <a:rPr lang="lv-LV" sz="2400" dirty="0" err="1">
                <a:latin typeface="+mj-lt"/>
              </a:rPr>
              <a:t>thick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data</a:t>
            </a:r>
            <a:r>
              <a:rPr lang="lv-LV" sz="2400" dirty="0">
                <a:latin typeface="+mj-lt"/>
              </a:rPr>
              <a:t>/</a:t>
            </a:r>
            <a:r>
              <a:rPr lang="lv-LV" sz="2400" dirty="0" err="1">
                <a:latin typeface="+mj-lt"/>
              </a:rPr>
              <a:t>big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data</a:t>
            </a:r>
            <a:r>
              <a:rPr lang="lv-LV" sz="2400" dirty="0">
                <a:latin typeface="+mj-lt"/>
              </a:rPr>
              <a:t>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400" dirty="0" err="1">
                <a:latin typeface="+mj-lt"/>
              </a:rPr>
              <a:t>Showcasing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positive</a:t>
            </a:r>
            <a:r>
              <a:rPr lang="lv-LV" sz="2400" dirty="0">
                <a:latin typeface="+mj-lt"/>
              </a:rPr>
              <a:t> novelties, </a:t>
            </a:r>
            <a:r>
              <a:rPr lang="lv-LV" sz="2400" dirty="0" err="1">
                <a:latin typeface="+mj-lt"/>
              </a:rPr>
              <a:t>learning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from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examples</a:t>
            </a:r>
            <a:r>
              <a:rPr lang="lv-LV" sz="2400" dirty="0">
                <a:latin typeface="+mj-lt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400" dirty="0">
                <a:latin typeface="+mj-lt"/>
              </a:rPr>
              <a:t>Building a </a:t>
            </a:r>
            <a:r>
              <a:rPr lang="lv-LV" sz="2400" dirty="0" err="1">
                <a:latin typeface="+mj-lt"/>
              </a:rPr>
              <a:t>communication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network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between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the</a:t>
            </a:r>
            <a:r>
              <a:rPr lang="lv-LV" sz="2400" dirty="0">
                <a:latin typeface="+mj-lt"/>
              </a:rPr>
              <a:t> AU </a:t>
            </a:r>
            <a:r>
              <a:rPr lang="lv-LV" sz="2400" dirty="0" err="1">
                <a:latin typeface="+mj-lt"/>
              </a:rPr>
              <a:t>managers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and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municipality</a:t>
            </a:r>
            <a:r>
              <a:rPr lang="lv-LV" sz="2400" dirty="0">
                <a:latin typeface="+mj-lt"/>
              </a:rPr>
              <a:t>, vice </a:t>
            </a:r>
            <a:r>
              <a:rPr lang="lv-LV" sz="2400" dirty="0" err="1">
                <a:latin typeface="+mj-lt"/>
              </a:rPr>
              <a:t>versa</a:t>
            </a:r>
            <a:r>
              <a:rPr lang="lv-LV" sz="2400" dirty="0">
                <a:latin typeface="+mj-lt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400" dirty="0" err="1">
                <a:latin typeface="+mj-lt"/>
              </a:rPr>
              <a:t>Allowing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the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inhabitants</a:t>
            </a:r>
            <a:r>
              <a:rPr lang="lv-LV" sz="2400" dirty="0">
                <a:latin typeface="+mj-lt"/>
              </a:rPr>
              <a:t> to </a:t>
            </a:r>
            <a:r>
              <a:rPr lang="lv-LV" sz="2400" dirty="0" err="1">
                <a:latin typeface="+mj-lt"/>
              </a:rPr>
              <a:t>give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feedback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for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received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services</a:t>
            </a:r>
            <a:r>
              <a:rPr lang="lv-LV" sz="2400" dirty="0">
                <a:latin typeface="+mj-lt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lv-LV" sz="2400" dirty="0" err="1">
                <a:latin typeface="+mj-lt"/>
              </a:rPr>
              <a:t>Created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business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opportunities</a:t>
            </a:r>
            <a:r>
              <a:rPr lang="lv-LV" sz="2400" dirty="0">
                <a:latin typeface="+mj-lt"/>
              </a:rPr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6C1A8D-F65A-4214-91B5-AF752BB745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34" r="23740"/>
          <a:stretch/>
        </p:blipFill>
        <p:spPr>
          <a:xfrm>
            <a:off x="10015269" y="3907767"/>
            <a:ext cx="2027208" cy="258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84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316D2-81B2-4BEC-B38F-2C93498C3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815" y="686938"/>
            <a:ext cx="10515600" cy="4066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3500" u="sng" dirty="0" err="1">
                <a:latin typeface="+mj-lt"/>
              </a:rPr>
              <a:t>Who</a:t>
            </a:r>
            <a:r>
              <a:rPr lang="lv-LV" sz="3500" u="sng" dirty="0">
                <a:latin typeface="+mj-lt"/>
              </a:rPr>
              <a:t> </a:t>
            </a:r>
            <a:r>
              <a:rPr lang="lv-LV" sz="3500" u="sng" dirty="0" err="1">
                <a:latin typeface="+mj-lt"/>
              </a:rPr>
              <a:t>benefits</a:t>
            </a:r>
            <a:r>
              <a:rPr lang="lv-LV" sz="3500" u="sng" dirty="0">
                <a:latin typeface="+mj-lt"/>
              </a:rPr>
              <a:t>/ </a:t>
            </a:r>
            <a:r>
              <a:rPr lang="lv-LV" sz="3500" u="sng" dirty="0" err="1">
                <a:latin typeface="+mj-lt"/>
              </a:rPr>
              <a:t>Stakeholders</a:t>
            </a:r>
            <a:r>
              <a:rPr lang="lv-LV" sz="3500" u="sng" dirty="0">
                <a:latin typeface="+mj-lt"/>
              </a:rPr>
              <a:t>: </a:t>
            </a:r>
          </a:p>
          <a:p>
            <a:r>
              <a:rPr lang="lv-LV" sz="2400" dirty="0">
                <a:latin typeface="+mj-lt"/>
              </a:rPr>
              <a:t>Estonian </a:t>
            </a:r>
            <a:r>
              <a:rPr lang="lv-LV" sz="2400" dirty="0" err="1">
                <a:latin typeface="+mj-lt"/>
              </a:rPr>
              <a:t>and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russian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speaking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inhabitants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of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the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districts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and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appartment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buildings</a:t>
            </a:r>
            <a:r>
              <a:rPr lang="lv-LV" sz="2400" dirty="0">
                <a:latin typeface="+mj-lt"/>
              </a:rPr>
              <a:t>;</a:t>
            </a:r>
          </a:p>
          <a:p>
            <a:r>
              <a:rPr lang="lv-LV" sz="2400" dirty="0" err="1">
                <a:latin typeface="+mj-lt"/>
              </a:rPr>
              <a:t>Residents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who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are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not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citizens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of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Estonia</a:t>
            </a:r>
            <a:r>
              <a:rPr lang="lv-LV" sz="2400" dirty="0">
                <a:latin typeface="+mj-lt"/>
              </a:rPr>
              <a:t> (</a:t>
            </a:r>
            <a:r>
              <a:rPr lang="lv-LV" sz="2400" dirty="0" err="1">
                <a:latin typeface="+mj-lt"/>
              </a:rPr>
              <a:t>e.g</a:t>
            </a:r>
            <a:r>
              <a:rPr lang="lv-LV" sz="2400" dirty="0">
                <a:latin typeface="+mj-lt"/>
              </a:rPr>
              <a:t>. </a:t>
            </a:r>
            <a:r>
              <a:rPr lang="lv-LV" sz="2400" dirty="0" err="1">
                <a:latin typeface="+mj-lt"/>
              </a:rPr>
              <a:t>global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talent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living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and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working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here</a:t>
            </a:r>
            <a:r>
              <a:rPr lang="lv-LV" sz="2400" dirty="0">
                <a:latin typeface="+mj-lt"/>
              </a:rPr>
              <a:t>);</a:t>
            </a:r>
          </a:p>
          <a:p>
            <a:r>
              <a:rPr lang="lv-LV" sz="2400" dirty="0" err="1">
                <a:latin typeface="+mj-lt"/>
              </a:rPr>
              <a:t>Union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of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appartment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housing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managers</a:t>
            </a:r>
            <a:r>
              <a:rPr lang="lv-LV" sz="2400" dirty="0">
                <a:latin typeface="+mj-lt"/>
              </a:rPr>
              <a:t>;</a:t>
            </a:r>
          </a:p>
          <a:p>
            <a:r>
              <a:rPr lang="lv-LV" sz="2400" dirty="0" err="1">
                <a:latin typeface="+mj-lt"/>
              </a:rPr>
              <a:t>Service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providers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and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businesses</a:t>
            </a:r>
            <a:r>
              <a:rPr lang="lv-LV" sz="2400" dirty="0">
                <a:latin typeface="+mj-lt"/>
              </a:rPr>
              <a:t>;</a:t>
            </a:r>
          </a:p>
          <a:p>
            <a:r>
              <a:rPr lang="lv-LV" sz="2400" dirty="0" err="1">
                <a:latin typeface="+mj-lt"/>
              </a:rPr>
              <a:t>Municipalities</a:t>
            </a:r>
            <a:endParaRPr lang="lv-LV" sz="2400" dirty="0">
              <a:latin typeface="+mj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0D92D5-9A78-468D-B95D-D0DC0BE0D4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657" y="3024796"/>
            <a:ext cx="4522758" cy="314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644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316D2-81B2-4BEC-B38F-2C93498C3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815" y="686938"/>
            <a:ext cx="10515600" cy="56534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3200" u="sng" dirty="0">
                <a:latin typeface="+mj-lt"/>
              </a:rPr>
              <a:t>Risks, </a:t>
            </a:r>
            <a:r>
              <a:rPr lang="lv-LV" sz="3200" u="sng" dirty="0" err="1">
                <a:latin typeface="+mj-lt"/>
              </a:rPr>
              <a:t>Assumptions</a:t>
            </a:r>
            <a:r>
              <a:rPr lang="lv-LV" sz="3200" u="sng" dirty="0">
                <a:latin typeface="+mj-lt"/>
              </a:rPr>
              <a:t> &amp; </a:t>
            </a:r>
            <a:r>
              <a:rPr lang="lv-LV" sz="3200" u="sng" dirty="0" err="1">
                <a:latin typeface="+mj-lt"/>
              </a:rPr>
              <a:t>Unknown</a:t>
            </a:r>
            <a:r>
              <a:rPr lang="lv-LV" sz="3200" u="sng" dirty="0">
                <a:latin typeface="+mj-lt"/>
              </a:rPr>
              <a:t>: </a:t>
            </a:r>
          </a:p>
          <a:p>
            <a:r>
              <a:rPr lang="lv-LV" sz="2400" dirty="0" err="1">
                <a:latin typeface="+mj-lt"/>
              </a:rPr>
              <a:t>Lack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of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motivation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in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the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targeted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group</a:t>
            </a:r>
            <a:r>
              <a:rPr lang="lv-LV" sz="2400" dirty="0">
                <a:latin typeface="+mj-lt"/>
              </a:rPr>
              <a:t>;</a:t>
            </a:r>
          </a:p>
          <a:p>
            <a:r>
              <a:rPr lang="lv-LV" sz="2400" dirty="0" err="1">
                <a:latin typeface="+mj-lt"/>
              </a:rPr>
              <a:t>Different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level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of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participation</a:t>
            </a:r>
            <a:r>
              <a:rPr lang="lv-LV" sz="2400" dirty="0">
                <a:latin typeface="+mj-lt"/>
              </a:rPr>
              <a:t>;</a:t>
            </a:r>
          </a:p>
          <a:p>
            <a:r>
              <a:rPr lang="lv-LV" sz="2400" dirty="0" err="1">
                <a:latin typeface="+mj-lt"/>
              </a:rPr>
              <a:t>Knowledge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platform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content</a:t>
            </a:r>
            <a:r>
              <a:rPr lang="lv-LV" sz="2400" dirty="0">
                <a:latin typeface="+mj-lt"/>
              </a:rPr>
              <a:t> relevance;</a:t>
            </a:r>
          </a:p>
          <a:p>
            <a:r>
              <a:rPr lang="lv-LV" sz="2400" dirty="0" err="1">
                <a:latin typeface="+mj-lt"/>
              </a:rPr>
              <a:t>Rules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and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legislation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of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creating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content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and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future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input</a:t>
            </a:r>
            <a:r>
              <a:rPr lang="lv-LV" sz="2400" dirty="0">
                <a:latin typeface="+mj-lt"/>
              </a:rPr>
              <a:t>;</a:t>
            </a:r>
          </a:p>
          <a:p>
            <a:r>
              <a:rPr lang="lv-LV" sz="2400" dirty="0" err="1">
                <a:latin typeface="+mj-lt"/>
              </a:rPr>
              <a:t>The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design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of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the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platform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might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not</a:t>
            </a:r>
            <a:r>
              <a:rPr lang="lv-LV" sz="2400" dirty="0">
                <a:latin typeface="+mj-lt"/>
              </a:rPr>
              <a:t> suit to </a:t>
            </a:r>
            <a:r>
              <a:rPr lang="lv-LV" sz="2400" dirty="0" err="1">
                <a:latin typeface="+mj-lt"/>
              </a:rPr>
              <a:t>various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age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and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interest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groups</a:t>
            </a:r>
            <a:r>
              <a:rPr lang="lv-LV" sz="2400" dirty="0">
                <a:latin typeface="+mj-lt"/>
              </a:rPr>
              <a:t>;</a:t>
            </a:r>
          </a:p>
          <a:p>
            <a:r>
              <a:rPr lang="lv-LV" sz="2400" dirty="0" err="1">
                <a:latin typeface="+mj-lt"/>
              </a:rPr>
              <a:t>Sustainability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of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the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platform</a:t>
            </a:r>
            <a:r>
              <a:rPr lang="lv-LV" sz="2400" dirty="0">
                <a:latin typeface="+mj-lt"/>
              </a:rPr>
              <a:t> – relevance </a:t>
            </a:r>
            <a:r>
              <a:rPr lang="lv-LV" sz="2400" dirty="0" err="1">
                <a:latin typeface="+mj-lt"/>
              </a:rPr>
              <a:t>of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the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information</a:t>
            </a:r>
            <a:r>
              <a:rPr lang="lv-LV" sz="2400" dirty="0">
                <a:latin typeface="+mj-lt"/>
              </a:rPr>
              <a:t>, </a:t>
            </a:r>
            <a:r>
              <a:rPr lang="lv-LV" sz="2400" dirty="0" err="1">
                <a:latin typeface="+mj-lt"/>
              </a:rPr>
              <a:t>technology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maintenance</a:t>
            </a:r>
            <a:r>
              <a:rPr lang="lv-LV" sz="2400" dirty="0">
                <a:latin typeface="+mj-lt"/>
              </a:rPr>
              <a:t>, </a:t>
            </a:r>
            <a:r>
              <a:rPr lang="lv-LV" sz="2400" dirty="0" err="1">
                <a:latin typeface="+mj-lt"/>
              </a:rPr>
              <a:t>profit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and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financing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scheme</a:t>
            </a:r>
            <a:r>
              <a:rPr lang="lv-LV" sz="2400" dirty="0">
                <a:latin typeface="+mj-lt"/>
              </a:rPr>
              <a:t>;</a:t>
            </a:r>
          </a:p>
          <a:p>
            <a:r>
              <a:rPr lang="lv-LV" sz="2400" dirty="0">
                <a:latin typeface="+mj-lt"/>
              </a:rPr>
              <a:t>Limited </a:t>
            </a:r>
            <a:r>
              <a:rPr lang="lv-LV" sz="2400" dirty="0" err="1">
                <a:latin typeface="+mj-lt"/>
              </a:rPr>
              <a:t>resources</a:t>
            </a:r>
            <a:r>
              <a:rPr lang="lv-LV" sz="2400" dirty="0">
                <a:latin typeface="+mj-lt"/>
              </a:rPr>
              <a:t> to </a:t>
            </a:r>
            <a:r>
              <a:rPr lang="lv-LV" sz="2400" dirty="0" err="1">
                <a:latin typeface="+mj-lt"/>
              </a:rPr>
              <a:t>create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and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addapt</a:t>
            </a:r>
            <a:r>
              <a:rPr lang="lv-LV" sz="2400" dirty="0">
                <a:latin typeface="+mj-lt"/>
              </a:rPr>
              <a:t> to </a:t>
            </a:r>
            <a:r>
              <a:rPr lang="lv-LV" sz="2400" dirty="0" err="1">
                <a:latin typeface="+mj-lt"/>
              </a:rPr>
              <a:t>the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platform</a:t>
            </a:r>
            <a:r>
              <a:rPr lang="lv-LV" sz="2400" dirty="0">
                <a:latin typeface="+mj-lt"/>
              </a:rPr>
              <a:t>;</a:t>
            </a:r>
          </a:p>
          <a:p>
            <a:r>
              <a:rPr lang="lv-LV" sz="2400" dirty="0" err="1">
                <a:latin typeface="+mj-lt"/>
              </a:rPr>
              <a:t>Unintended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consequences</a:t>
            </a:r>
            <a:r>
              <a:rPr lang="lv-LV" sz="2400" dirty="0">
                <a:latin typeface="+mj-lt"/>
              </a:rPr>
              <a:t>, </a:t>
            </a:r>
            <a:r>
              <a:rPr lang="lv-LV" sz="2400" dirty="0" err="1">
                <a:latin typeface="+mj-lt"/>
              </a:rPr>
              <a:t>e.g.competition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amongst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the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neighbourhood</a:t>
            </a:r>
            <a:r>
              <a:rPr lang="lv-LV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6736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316D2-81B2-4BEC-B38F-2C93498C3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814" y="686938"/>
            <a:ext cx="6813431" cy="54723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3200" u="sng" dirty="0">
                <a:latin typeface="+mj-lt"/>
              </a:rPr>
              <a:t>Resources: </a:t>
            </a:r>
          </a:p>
          <a:p>
            <a:pPr algn="just"/>
            <a:r>
              <a:rPr lang="lv-LV" sz="2400" dirty="0" err="1">
                <a:latin typeface="+mj-lt"/>
              </a:rPr>
              <a:t>Experience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of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the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target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group</a:t>
            </a:r>
            <a:r>
              <a:rPr lang="lv-LV" sz="2400" dirty="0">
                <a:latin typeface="+mj-lt"/>
              </a:rPr>
              <a:t>;</a:t>
            </a:r>
          </a:p>
          <a:p>
            <a:pPr algn="just"/>
            <a:r>
              <a:rPr lang="lv-LV" sz="2400" dirty="0" err="1">
                <a:latin typeface="+mj-lt"/>
              </a:rPr>
              <a:t>Experience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and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knowledge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of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the</a:t>
            </a:r>
            <a:r>
              <a:rPr lang="lv-LV" sz="2400" dirty="0">
                <a:latin typeface="+mj-lt"/>
              </a:rPr>
              <a:t> AU </a:t>
            </a:r>
            <a:r>
              <a:rPr lang="lv-LV" sz="2400" dirty="0" err="1">
                <a:latin typeface="+mj-lt"/>
              </a:rPr>
              <a:t>managers</a:t>
            </a:r>
            <a:r>
              <a:rPr lang="lv-LV" sz="2400" dirty="0">
                <a:latin typeface="+mj-lt"/>
              </a:rPr>
              <a:t>;</a:t>
            </a:r>
          </a:p>
          <a:p>
            <a:pPr algn="just"/>
            <a:r>
              <a:rPr lang="lv-LV" sz="2400" dirty="0" err="1">
                <a:latin typeface="+mj-lt"/>
              </a:rPr>
              <a:t>Digital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tool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developers</a:t>
            </a:r>
            <a:r>
              <a:rPr lang="lv-LV" sz="2400" dirty="0">
                <a:latin typeface="+mj-lt"/>
              </a:rPr>
              <a:t>, </a:t>
            </a:r>
            <a:r>
              <a:rPr lang="lv-LV" sz="2400" dirty="0" err="1">
                <a:latin typeface="+mj-lt"/>
              </a:rPr>
              <a:t>skilled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professionals</a:t>
            </a:r>
            <a:r>
              <a:rPr lang="lv-LV" sz="2400" dirty="0">
                <a:latin typeface="+mj-lt"/>
              </a:rPr>
              <a:t>;</a:t>
            </a:r>
          </a:p>
          <a:p>
            <a:pPr algn="just"/>
            <a:r>
              <a:rPr lang="lv-LV" sz="2400" dirty="0" err="1">
                <a:latin typeface="+mj-lt"/>
              </a:rPr>
              <a:t>Participation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of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municipalities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and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co-financing</a:t>
            </a:r>
            <a:r>
              <a:rPr lang="lv-LV" sz="2400" dirty="0">
                <a:latin typeface="+mj-lt"/>
              </a:rPr>
              <a:t> to </a:t>
            </a:r>
            <a:r>
              <a:rPr lang="lv-LV" sz="2400" dirty="0" err="1">
                <a:latin typeface="+mj-lt"/>
              </a:rPr>
              <a:t>develop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the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digital</a:t>
            </a:r>
            <a:r>
              <a:rPr lang="lv-LV" sz="2400" dirty="0">
                <a:latin typeface="+mj-lt"/>
              </a:rPr>
              <a:t>, </a:t>
            </a:r>
            <a:r>
              <a:rPr lang="lv-LV" sz="2400" dirty="0" err="1">
                <a:latin typeface="+mj-lt"/>
              </a:rPr>
              <a:t>knowledge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platform</a:t>
            </a:r>
            <a:r>
              <a:rPr lang="lv-LV" sz="2400" dirty="0">
                <a:latin typeface="+mj-lt"/>
              </a:rPr>
              <a:t> «</a:t>
            </a:r>
            <a:r>
              <a:rPr lang="lv-LV" sz="2400" dirty="0" err="1">
                <a:latin typeface="+mj-lt"/>
              </a:rPr>
              <a:t>Agora</a:t>
            </a:r>
            <a:r>
              <a:rPr lang="lv-LV" sz="2400" dirty="0">
                <a:latin typeface="+mj-lt"/>
              </a:rPr>
              <a:t>/</a:t>
            </a:r>
            <a:r>
              <a:rPr lang="lv-LV" sz="2400" dirty="0" err="1">
                <a:latin typeface="+mj-lt"/>
              </a:rPr>
              <a:t>Trigger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point</a:t>
            </a:r>
            <a:r>
              <a:rPr lang="lv-LV" sz="2400" dirty="0">
                <a:latin typeface="+mj-lt"/>
              </a:rPr>
              <a:t>»;</a:t>
            </a:r>
          </a:p>
          <a:p>
            <a:pPr algn="just"/>
            <a:r>
              <a:rPr lang="lv-LV" sz="2400" dirty="0" err="1">
                <a:latin typeface="+mj-lt"/>
              </a:rPr>
              <a:t>Municipality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created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focus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groups</a:t>
            </a:r>
            <a:r>
              <a:rPr lang="lv-LV" sz="2400" dirty="0">
                <a:latin typeface="+mj-lt"/>
              </a:rPr>
              <a:t>: </a:t>
            </a:r>
            <a:r>
              <a:rPr lang="lv-LV" sz="2400" dirty="0" err="1">
                <a:latin typeface="+mj-lt"/>
              </a:rPr>
              <a:t>information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gathering</a:t>
            </a:r>
            <a:r>
              <a:rPr lang="lv-LV" sz="2400" dirty="0">
                <a:latin typeface="+mj-lt"/>
              </a:rPr>
              <a:t>, </a:t>
            </a:r>
            <a:r>
              <a:rPr lang="lv-LV" sz="2400" dirty="0" err="1">
                <a:latin typeface="+mj-lt"/>
              </a:rPr>
              <a:t>evaluating</a:t>
            </a:r>
            <a:r>
              <a:rPr lang="lv-LV" sz="2400" dirty="0">
                <a:latin typeface="+mj-lt"/>
              </a:rPr>
              <a:t>;</a:t>
            </a:r>
          </a:p>
          <a:p>
            <a:pPr algn="just"/>
            <a:r>
              <a:rPr lang="lv-LV" sz="2400" dirty="0" err="1">
                <a:latin typeface="+mj-lt"/>
              </a:rPr>
              <a:t>Creative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hub</a:t>
            </a:r>
            <a:r>
              <a:rPr lang="lv-LV" sz="2400" dirty="0">
                <a:latin typeface="+mj-lt"/>
              </a:rPr>
              <a:t>/</a:t>
            </a:r>
            <a:r>
              <a:rPr lang="lv-LV" sz="2400" dirty="0" err="1">
                <a:latin typeface="+mj-lt"/>
              </a:rPr>
              <a:t>physical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meeting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placefor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the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creators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of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the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knowledge</a:t>
            </a:r>
            <a:r>
              <a:rPr lang="lv-LV" sz="2400" dirty="0">
                <a:latin typeface="+mj-lt"/>
              </a:rPr>
              <a:t> </a:t>
            </a:r>
            <a:r>
              <a:rPr lang="lv-LV" sz="2400" dirty="0" err="1">
                <a:latin typeface="+mj-lt"/>
              </a:rPr>
              <a:t>platform</a:t>
            </a:r>
            <a:endParaRPr lang="lv-LV" sz="2400" dirty="0">
              <a:latin typeface="+mj-lt"/>
            </a:endParaRPr>
          </a:p>
          <a:p>
            <a:pPr algn="just"/>
            <a:r>
              <a:rPr lang="lv-LV" sz="2400" dirty="0">
                <a:latin typeface="+mj-lt"/>
              </a:rPr>
              <a:t>... .</a:t>
            </a:r>
          </a:p>
          <a:p>
            <a:pPr algn="just"/>
            <a:endParaRPr lang="lv-LV" sz="2400" dirty="0"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CAC4E4A-0D2F-4C73-B376-E2415FD4C7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474" y="1975449"/>
            <a:ext cx="4158043" cy="2772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602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B92C5-06A0-45F5-809C-7DCCB5E5F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880" y="278411"/>
            <a:ext cx="10515600" cy="782188"/>
          </a:xfrm>
        </p:spPr>
        <p:txBody>
          <a:bodyPr>
            <a:normAutofit/>
          </a:bodyPr>
          <a:lstStyle/>
          <a:p>
            <a:r>
              <a:rPr lang="lv-LV" sz="3200" u="sng" dirty="0" err="1"/>
              <a:t>Action</a:t>
            </a:r>
            <a:r>
              <a:rPr lang="lv-LV" sz="3200" u="sng" dirty="0"/>
              <a:t> </a:t>
            </a:r>
            <a:r>
              <a:rPr lang="lv-LV" sz="3200" u="sng" dirty="0" err="1"/>
              <a:t>plan</a:t>
            </a:r>
            <a:endParaRPr lang="lv-LV" sz="32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BFFE3-EC90-4219-B000-32B552228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5199" y="1060599"/>
            <a:ext cx="3669820" cy="4351338"/>
          </a:xfrm>
        </p:spPr>
        <p:txBody>
          <a:bodyPr/>
          <a:lstStyle/>
          <a:p>
            <a:pPr marL="0" indent="0">
              <a:buNone/>
            </a:pPr>
            <a:r>
              <a:rPr lang="lv-LV" sz="2400" u="sng" dirty="0">
                <a:latin typeface="+mj-lt"/>
              </a:rPr>
              <a:t>6 </a:t>
            </a:r>
            <a:r>
              <a:rPr lang="lv-LV" sz="2400" u="sng" dirty="0" err="1">
                <a:latin typeface="+mj-lt"/>
              </a:rPr>
              <a:t>weeks</a:t>
            </a:r>
            <a:r>
              <a:rPr lang="lv-LV" sz="2400" u="sng" dirty="0">
                <a:latin typeface="+mj-lt"/>
              </a:rPr>
              <a:t>:</a:t>
            </a:r>
          </a:p>
          <a:p>
            <a:r>
              <a:rPr lang="lv-LV" sz="2000" dirty="0" err="1">
                <a:latin typeface="+mj-lt"/>
              </a:rPr>
              <a:t>The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municipality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of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Tallin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city</a:t>
            </a:r>
            <a:r>
              <a:rPr lang="lv-LV" sz="2000" dirty="0">
                <a:latin typeface="+mj-lt"/>
              </a:rPr>
              <a:t> – </a:t>
            </a:r>
            <a:r>
              <a:rPr lang="lv-LV" sz="2000" dirty="0" err="1">
                <a:latin typeface="+mj-lt"/>
              </a:rPr>
              <a:t>main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leader</a:t>
            </a:r>
            <a:r>
              <a:rPr lang="lv-LV" sz="2000" dirty="0">
                <a:latin typeface="+mj-lt"/>
              </a:rPr>
              <a:t>;</a:t>
            </a:r>
          </a:p>
          <a:p>
            <a:r>
              <a:rPr lang="lv-LV" sz="2000" dirty="0" err="1">
                <a:latin typeface="+mj-lt"/>
              </a:rPr>
              <a:t>Reaching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consensus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about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the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participants:municipalities</a:t>
            </a:r>
            <a:r>
              <a:rPr lang="lv-LV" sz="2000" dirty="0">
                <a:latin typeface="+mj-lt"/>
              </a:rPr>
              <a:t>;</a:t>
            </a:r>
          </a:p>
          <a:p>
            <a:r>
              <a:rPr lang="lv-LV" sz="2000" dirty="0" err="1">
                <a:latin typeface="+mj-lt"/>
              </a:rPr>
              <a:t>Creating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work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plan</a:t>
            </a:r>
            <a:r>
              <a:rPr lang="lv-LV" sz="2000" dirty="0">
                <a:latin typeface="+mj-lt"/>
              </a:rPr>
              <a:t>: </a:t>
            </a:r>
            <a:r>
              <a:rPr lang="lv-LV" sz="2000" dirty="0" err="1">
                <a:latin typeface="+mj-lt"/>
              </a:rPr>
              <a:t>estimating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deadlines</a:t>
            </a:r>
            <a:r>
              <a:rPr lang="lv-LV" sz="2000" dirty="0">
                <a:latin typeface="+mj-lt"/>
              </a:rPr>
              <a:t>, </a:t>
            </a:r>
            <a:r>
              <a:rPr lang="lv-LV" sz="2000" dirty="0" err="1">
                <a:latin typeface="+mj-lt"/>
              </a:rPr>
              <a:t>financial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costs</a:t>
            </a:r>
            <a:r>
              <a:rPr lang="lv-LV" sz="2000" dirty="0">
                <a:latin typeface="+mj-lt"/>
              </a:rPr>
              <a:t>, </a:t>
            </a:r>
            <a:r>
              <a:rPr lang="lv-LV" sz="2000" dirty="0" err="1">
                <a:latin typeface="+mj-lt"/>
              </a:rPr>
              <a:t>seting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up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rules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and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principles</a:t>
            </a:r>
            <a:r>
              <a:rPr lang="lv-LV" sz="2000" dirty="0">
                <a:latin typeface="+mj-lt"/>
              </a:rPr>
              <a:t>.</a:t>
            </a:r>
          </a:p>
          <a:p>
            <a:pPr marL="0" indent="0">
              <a:buNone/>
            </a:pPr>
            <a:endParaRPr lang="lv-LV" sz="2000" dirty="0">
              <a:latin typeface="+mj-lt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7E04753-0DD0-4041-93B8-79D2204E472F}"/>
              </a:ext>
            </a:extLst>
          </p:cNvPr>
          <p:cNvSpPr txBox="1">
            <a:spLocks/>
          </p:cNvSpPr>
          <p:nvPr/>
        </p:nvSpPr>
        <p:spPr>
          <a:xfrm>
            <a:off x="4504427" y="1057424"/>
            <a:ext cx="3526765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lv-LV" sz="2400" u="sng" dirty="0">
                <a:latin typeface="+mj-lt"/>
              </a:rPr>
              <a:t>6 </a:t>
            </a:r>
            <a:r>
              <a:rPr lang="lv-LV" sz="2400" u="sng" dirty="0" err="1">
                <a:latin typeface="+mj-lt"/>
              </a:rPr>
              <a:t>months</a:t>
            </a:r>
            <a:r>
              <a:rPr lang="lv-LV" sz="2400" u="sng" dirty="0">
                <a:latin typeface="+mj-lt"/>
              </a:rPr>
              <a:t>:</a:t>
            </a:r>
          </a:p>
          <a:p>
            <a:r>
              <a:rPr lang="lv-LV" sz="2000" dirty="0" err="1">
                <a:latin typeface="+mj-lt"/>
              </a:rPr>
              <a:t>Approaching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the</a:t>
            </a:r>
            <a:r>
              <a:rPr lang="lv-LV" sz="2000" dirty="0">
                <a:latin typeface="+mj-lt"/>
              </a:rPr>
              <a:t> AU </a:t>
            </a:r>
            <a:r>
              <a:rPr lang="lv-LV" sz="2000" dirty="0" err="1">
                <a:latin typeface="+mj-lt"/>
              </a:rPr>
              <a:t>managers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and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activists</a:t>
            </a:r>
            <a:r>
              <a:rPr lang="lv-LV" sz="2000" dirty="0">
                <a:latin typeface="+mj-lt"/>
              </a:rPr>
              <a:t>, </a:t>
            </a:r>
            <a:r>
              <a:rPr lang="lv-LV" sz="2000" dirty="0" err="1">
                <a:latin typeface="+mj-lt"/>
              </a:rPr>
              <a:t>introducing</a:t>
            </a:r>
            <a:r>
              <a:rPr lang="lv-LV" sz="2000" dirty="0">
                <a:latin typeface="+mj-lt"/>
              </a:rPr>
              <a:t> to </a:t>
            </a:r>
            <a:r>
              <a:rPr lang="lv-LV" sz="2000" dirty="0" err="1">
                <a:latin typeface="+mj-lt"/>
              </a:rPr>
              <a:t>the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idea</a:t>
            </a:r>
            <a:r>
              <a:rPr lang="lv-LV" sz="2000" dirty="0">
                <a:latin typeface="+mj-lt"/>
              </a:rPr>
              <a:t>, </a:t>
            </a:r>
            <a:r>
              <a:rPr lang="lv-LV" sz="2000" dirty="0" err="1">
                <a:latin typeface="+mj-lt"/>
              </a:rPr>
              <a:t>asking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for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feedback</a:t>
            </a:r>
            <a:r>
              <a:rPr lang="lv-LV" sz="2000" dirty="0">
                <a:latin typeface="+mj-lt"/>
              </a:rPr>
              <a:t>, </a:t>
            </a:r>
            <a:r>
              <a:rPr lang="lv-LV" sz="2000" dirty="0" err="1">
                <a:latin typeface="+mj-lt"/>
              </a:rPr>
              <a:t>gathering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information</a:t>
            </a:r>
            <a:r>
              <a:rPr lang="lv-LV" sz="2000" dirty="0">
                <a:latin typeface="+mj-lt"/>
              </a:rPr>
              <a:t>;</a:t>
            </a:r>
          </a:p>
          <a:p>
            <a:r>
              <a:rPr lang="lv-LV" sz="2000" dirty="0" err="1">
                <a:latin typeface="+mj-lt"/>
              </a:rPr>
              <a:t>Organizing</a:t>
            </a:r>
            <a:r>
              <a:rPr lang="lv-LV" sz="2000" dirty="0">
                <a:latin typeface="+mj-lt"/>
              </a:rPr>
              <a:t> a </a:t>
            </a:r>
            <a:r>
              <a:rPr lang="lv-LV" sz="2000" dirty="0" err="1">
                <a:latin typeface="+mj-lt"/>
              </a:rPr>
              <a:t>hackathon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event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focused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on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writing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the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code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and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building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the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platform</a:t>
            </a:r>
            <a:r>
              <a:rPr lang="lv-LV" sz="2000" dirty="0">
                <a:latin typeface="+mj-lt"/>
              </a:rPr>
              <a:t> (</a:t>
            </a:r>
            <a:r>
              <a:rPr lang="lv-LV" sz="2000" dirty="0" err="1">
                <a:latin typeface="+mj-lt"/>
              </a:rPr>
              <a:t>Mektory</a:t>
            </a:r>
            <a:r>
              <a:rPr lang="lv-LV" sz="2000" dirty="0">
                <a:latin typeface="+mj-lt"/>
              </a:rPr>
              <a:t>);</a:t>
            </a:r>
          </a:p>
          <a:p>
            <a:r>
              <a:rPr lang="lv-LV" sz="2000" dirty="0" err="1">
                <a:latin typeface="+mj-lt"/>
              </a:rPr>
              <a:t>Identifying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the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content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of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the</a:t>
            </a:r>
            <a:r>
              <a:rPr lang="lv-LV" sz="2000" dirty="0">
                <a:latin typeface="+mj-lt"/>
              </a:rPr>
              <a:t> «</a:t>
            </a:r>
            <a:r>
              <a:rPr lang="lv-LV" sz="2000" dirty="0" err="1">
                <a:latin typeface="+mj-lt"/>
              </a:rPr>
              <a:t>starter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kit</a:t>
            </a:r>
            <a:r>
              <a:rPr lang="lv-LV" sz="2000" dirty="0">
                <a:latin typeface="+mj-lt"/>
              </a:rPr>
              <a:t>» (first </a:t>
            </a:r>
            <a:r>
              <a:rPr lang="lv-LV" sz="2000" dirty="0" err="1">
                <a:latin typeface="+mj-lt"/>
              </a:rPr>
              <a:t>basic</a:t>
            </a:r>
            <a:r>
              <a:rPr lang="lv-LV" sz="2000" dirty="0">
                <a:latin typeface="+mj-lt"/>
              </a:rPr>
              <a:t> info </a:t>
            </a:r>
            <a:r>
              <a:rPr lang="lv-LV" sz="2000" dirty="0" err="1">
                <a:latin typeface="+mj-lt"/>
              </a:rPr>
              <a:t>in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the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platform</a:t>
            </a:r>
            <a:r>
              <a:rPr lang="lv-LV" sz="2000" dirty="0">
                <a:latin typeface="+mj-lt"/>
              </a:rPr>
              <a:t>).</a:t>
            </a:r>
          </a:p>
          <a:p>
            <a:endParaRPr lang="lv-LV" sz="2400" dirty="0">
              <a:latin typeface="+mj-lt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E57E890-9508-47CE-914C-F21484BF4D49}"/>
              </a:ext>
            </a:extLst>
          </p:cNvPr>
          <p:cNvSpPr txBox="1">
            <a:spLocks/>
          </p:cNvSpPr>
          <p:nvPr/>
        </p:nvSpPr>
        <p:spPr>
          <a:xfrm>
            <a:off x="8371936" y="1057424"/>
            <a:ext cx="382006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lv-LV" sz="2400" u="sng" dirty="0">
                <a:latin typeface="+mj-lt"/>
              </a:rPr>
              <a:t>6 </a:t>
            </a:r>
            <a:r>
              <a:rPr lang="lv-LV" sz="2400" u="sng" dirty="0" err="1">
                <a:latin typeface="+mj-lt"/>
              </a:rPr>
              <a:t>years</a:t>
            </a:r>
            <a:r>
              <a:rPr lang="lv-LV" sz="2400" u="sng" dirty="0">
                <a:latin typeface="+mj-lt"/>
              </a:rPr>
              <a:t>:</a:t>
            </a:r>
          </a:p>
          <a:p>
            <a:r>
              <a:rPr lang="lv-LV" sz="2000" dirty="0" err="1">
                <a:latin typeface="+mj-lt"/>
              </a:rPr>
              <a:t>Testing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and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learning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from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users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experiences</a:t>
            </a:r>
            <a:r>
              <a:rPr lang="lv-LV" sz="2000" dirty="0">
                <a:latin typeface="+mj-lt"/>
              </a:rPr>
              <a:t>;</a:t>
            </a:r>
          </a:p>
          <a:p>
            <a:r>
              <a:rPr lang="lv-LV" sz="2000" dirty="0">
                <a:latin typeface="+mj-lt"/>
              </a:rPr>
              <a:t>Monitoring </a:t>
            </a:r>
            <a:r>
              <a:rPr lang="lv-LV" sz="2000" dirty="0" err="1">
                <a:latin typeface="+mj-lt"/>
              </a:rPr>
              <a:t>and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evaluating</a:t>
            </a:r>
            <a:r>
              <a:rPr lang="lv-LV" sz="2000" dirty="0">
                <a:latin typeface="+mj-lt"/>
              </a:rPr>
              <a:t>;</a:t>
            </a:r>
          </a:p>
          <a:p>
            <a:r>
              <a:rPr lang="lv-LV" sz="2000" dirty="0" err="1">
                <a:latin typeface="+mj-lt"/>
              </a:rPr>
              <a:t>Linking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business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opportunities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with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the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platform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and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neighbourhoods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needs</a:t>
            </a:r>
            <a:r>
              <a:rPr lang="lv-LV" sz="2000" dirty="0">
                <a:latin typeface="+mj-lt"/>
              </a:rPr>
              <a:t>,</a:t>
            </a:r>
          </a:p>
          <a:p>
            <a:r>
              <a:rPr lang="lv-LV" sz="2000" dirty="0" err="1">
                <a:latin typeface="+mj-lt"/>
              </a:rPr>
              <a:t>Seeking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for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possible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business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models</a:t>
            </a:r>
            <a:r>
              <a:rPr lang="lv-LV" sz="2000" dirty="0">
                <a:latin typeface="+mj-lt"/>
              </a:rPr>
              <a:t>;</a:t>
            </a:r>
          </a:p>
          <a:p>
            <a:r>
              <a:rPr lang="lv-LV" sz="2000" dirty="0" err="1">
                <a:latin typeface="+mj-lt"/>
              </a:rPr>
              <a:t>Developing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new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content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from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the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thick</a:t>
            </a:r>
            <a:r>
              <a:rPr lang="lv-LV" sz="2000" dirty="0">
                <a:latin typeface="+mj-lt"/>
              </a:rPr>
              <a:t>/</a:t>
            </a:r>
            <a:r>
              <a:rPr lang="lv-LV" sz="2000" dirty="0" err="1">
                <a:latin typeface="+mj-lt"/>
              </a:rPr>
              <a:t>big</a:t>
            </a:r>
            <a:r>
              <a:rPr lang="lv-LV" sz="2000" dirty="0">
                <a:latin typeface="+mj-lt"/>
              </a:rPr>
              <a:t> </a:t>
            </a:r>
            <a:r>
              <a:rPr lang="lv-LV" sz="2000" dirty="0" err="1">
                <a:latin typeface="+mj-lt"/>
              </a:rPr>
              <a:t>data</a:t>
            </a:r>
            <a:r>
              <a:rPr lang="lv-LV" sz="20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9419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486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Project name Agora/ Trigger Point</vt:lpstr>
      <vt:lpstr>PowerPoint Presentation</vt:lpstr>
      <vt:lpstr>Solution</vt:lpstr>
      <vt:lpstr>Key phrase/main value:</vt:lpstr>
      <vt:lpstr>PowerPoint Presentation</vt:lpstr>
      <vt:lpstr>PowerPoint Presentation</vt:lpstr>
      <vt:lpstr>PowerPoint Presentation</vt:lpstr>
      <vt:lpstr>PowerPoint Presentation</vt:lpstr>
      <vt:lpstr>Action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 Agora/ Trigger Point</dc:title>
  <dc:creator>Eva Plaude</dc:creator>
  <cp:lastModifiedBy>Eva Plaude</cp:lastModifiedBy>
  <cp:revision>24</cp:revision>
  <dcterms:created xsi:type="dcterms:W3CDTF">2018-09-19T04:47:00Z</dcterms:created>
  <dcterms:modified xsi:type="dcterms:W3CDTF">2018-09-19T08:09:59Z</dcterms:modified>
</cp:coreProperties>
</file>